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313" r:id="rId3"/>
    <p:sldId id="285" r:id="rId4"/>
    <p:sldId id="302" r:id="rId5"/>
    <p:sldId id="261" r:id="rId6"/>
    <p:sldId id="305" r:id="rId7"/>
    <p:sldId id="306" r:id="rId8"/>
    <p:sldId id="260" r:id="rId9"/>
    <p:sldId id="262" r:id="rId10"/>
    <p:sldId id="307" r:id="rId11"/>
    <p:sldId id="263" r:id="rId12"/>
    <p:sldId id="259" r:id="rId13"/>
    <p:sldId id="264" r:id="rId14"/>
    <p:sldId id="265" r:id="rId15"/>
    <p:sldId id="266" r:id="rId16"/>
    <p:sldId id="267" r:id="rId17"/>
    <p:sldId id="268" r:id="rId18"/>
    <p:sldId id="309" r:id="rId19"/>
    <p:sldId id="310" r:id="rId20"/>
    <p:sldId id="311" r:id="rId21"/>
    <p:sldId id="312" r:id="rId22"/>
    <p:sldId id="314" r:id="rId23"/>
    <p:sldId id="315" r:id="rId2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Světlý styl 3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19T11:51:17.902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0,'0'0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19T12:25:15.722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0,'870'0,"-942"0,46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19T12:25:27.194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0 1,'5899'0,"-5874"0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19T12:25:44.874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1,'9992'0,"-9968"0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19T12:26:14.057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777 0,'-775'3646,"808"-3800,-62 287,24-108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19T12:26:52.481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0 1,'9197'0,"-9179"0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10-19T12:28:07.989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0 2916,'7988'-2908,"-7967"2901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89CF5A-03DA-41CF-BBBD-E6608138CF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DD9FB34-A853-43EE-A393-8EE6B4734E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0ACAB43-27BF-47CD-9D83-0ADF89313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E332A-CC38-482C-82FA-B221AE48B08A}" type="datetimeFigureOut">
              <a:rPr lang="cs-CZ" smtClean="0"/>
              <a:t>22.10.2024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F6748B2-D225-421E-BDD5-E621AC948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02F5F46-3A17-4900-9593-9BD8DE809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C4BB4-DCAD-4162-8449-89AD9585E2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5323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82CBE7-90E8-4AE3-BE70-A289073023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FB41D26-4A12-4D8F-AC20-C9DCEE59E7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879FCE4-87AA-4C0E-8CD6-8F8B6816C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E332A-CC38-482C-82FA-B221AE48B08A}" type="datetimeFigureOut">
              <a:rPr lang="cs-CZ" smtClean="0"/>
              <a:t>22.10.2024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04E4BD2-46E4-4C14-A837-4936C6CEA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105CB6B-75A4-4D41-8CBE-8E8F8E626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C4BB4-DCAD-4162-8449-89AD9585E2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2257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453C98C-7741-400F-A481-B6AFE733A5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D95639E-4CC0-46ED-85C6-282BF063C0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2641DFA-9EDF-4094-9128-0C53E07D4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E332A-CC38-482C-82FA-B221AE48B08A}" type="datetimeFigureOut">
              <a:rPr lang="cs-CZ" smtClean="0"/>
              <a:t>22.10.2024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65DCBAE-E47F-4A42-8F7C-FEE257F3C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BA33E78-7B10-4AAC-9EE5-87B226BC1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C4BB4-DCAD-4162-8449-89AD9585E2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0819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BE83ED-3555-46E5-AA4B-F11B16965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90D8C00-9E81-4E19-9D45-FD950047D4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DBD0CAD-5003-491D-8E3B-0F7C3BE98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E332A-CC38-482C-82FA-B221AE48B08A}" type="datetimeFigureOut">
              <a:rPr lang="cs-CZ" smtClean="0"/>
              <a:t>22.10.2024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EE97E64-7E45-4571-BFDE-C1AA7BD21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D15B390-8F53-49A0-A5EE-4433C6B97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C4BB4-DCAD-4162-8449-89AD9585E2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020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378819-EF52-47F0-9C8F-18FBCA42D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597B1F8-247A-41F3-A98F-90EEBA0918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BF9CE01-8435-4684-99D5-A345D8AAF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E332A-CC38-482C-82FA-B221AE48B08A}" type="datetimeFigureOut">
              <a:rPr lang="cs-CZ" smtClean="0"/>
              <a:t>22.10.2024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D0F33FD-296F-4699-A5EF-D18CA67F1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65567D7-7C8C-4816-811C-801F6018C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C4BB4-DCAD-4162-8449-89AD9585E2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0322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EA61DA-E801-4939-80AF-CF414E4A4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0D2C72A-E412-44E8-90BD-C459DA4A44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10E9EEA-94D7-4593-B50C-16B882D479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CD402E5-CC5D-4057-9FDD-9BF1E3516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E332A-CC38-482C-82FA-B221AE48B08A}" type="datetimeFigureOut">
              <a:rPr lang="cs-CZ" smtClean="0"/>
              <a:t>22.10.2024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208BA8C-0ED6-4BB4-BFE8-01082AA40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CBE7917-C3C6-4B41-AB7A-666AB2758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C4BB4-DCAD-4162-8449-89AD9585E2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5862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7F5E13-11AA-4FCF-B3BE-B32F1A832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87D5183-5955-4FF4-821F-63445EEE87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88C3031E-F683-46B0-ACBC-5E2B82AB88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1745CB08-A045-4875-941C-7A05E6E869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F11E1AAE-C994-402C-9999-5C61B6A733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F3A7E7C-3BAD-409F-A606-684BC0E8E5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E332A-CC38-482C-82FA-B221AE48B08A}" type="datetimeFigureOut">
              <a:rPr lang="cs-CZ" smtClean="0"/>
              <a:t>22.10.2024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981A360-5147-4120-9B31-A324F9097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ABC73A4-2FA3-42EE-B83F-980B014F8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C4BB4-DCAD-4162-8449-89AD9585E2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5595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C2EAF3-7DA1-4EA5-9C83-960331412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736687C-B84E-45B4-B632-29B469030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E332A-CC38-482C-82FA-B221AE48B08A}" type="datetimeFigureOut">
              <a:rPr lang="cs-CZ" smtClean="0"/>
              <a:t>22.10.2024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669125F-4C5E-4242-8735-42206BAC0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E32FE92-FBEB-41D7-88EE-468A9B3E0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C4BB4-DCAD-4162-8449-89AD9585E2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729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5A2F928-091F-4141-B6FA-7627D40F0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E332A-CC38-482C-82FA-B221AE48B08A}" type="datetimeFigureOut">
              <a:rPr lang="cs-CZ" smtClean="0"/>
              <a:t>22.10.2024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65BCC8F-DA02-4AA0-B7AE-19FB61C3B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E8EA5C4-5869-47E3-9885-7B7835806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C4BB4-DCAD-4162-8449-89AD9585E2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0076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089522-BB43-49A6-8F65-4EF2885B1D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658F2EA-0A37-4C2D-8FB7-D2C983F117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C711D57A-B179-4C22-9699-952F226841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5556356-A34B-4DC0-8B54-8A8115D99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E332A-CC38-482C-82FA-B221AE48B08A}" type="datetimeFigureOut">
              <a:rPr lang="cs-CZ" smtClean="0"/>
              <a:t>22.10.2024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75DA52B-38E1-437B-B50F-9043204BD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9036953-CFAF-4985-84A1-790AF8935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C4BB4-DCAD-4162-8449-89AD9585E2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5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1D4BFF-A616-49CF-AAED-89455974E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C8757FA-83EF-4700-89F8-47BC434E68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32DEC3E4-63CE-44ED-9BF0-17F70FC863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5F94EAD-E84A-432C-A35B-5A92130A4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E332A-CC38-482C-82FA-B221AE48B08A}" type="datetimeFigureOut">
              <a:rPr lang="cs-CZ" smtClean="0"/>
              <a:t>22.10.2024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A445793-3E4F-4E45-B647-BCCF15049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6E2C3A3-2113-4EFF-9E7D-55FB89E7C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C4BB4-DCAD-4162-8449-89AD9585E2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5553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84B3D3C-9EF0-42A0-A573-DDAD79B90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E02DC73-DD09-4185-A249-75181D3B3F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9289E85-6F1B-4C2C-B1B9-0D6679608B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E332A-CC38-482C-82FA-B221AE48B08A}" type="datetimeFigureOut">
              <a:rPr lang="cs-CZ" smtClean="0"/>
              <a:t>22.10.2024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01A252D-A548-4779-8412-D2360753FB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6377BBD-F1C1-43A1-926A-ADA8CDF52C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BC4BB4-DCAD-4162-8449-89AD9585E2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0897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avniprostor.cz/clanky/pracovni-pravo/k-prime-odpovednosti-zamestnance-ci-jineho-pomocnika-za-skod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g.vacek@seznam.cz" TargetMode="Externa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customXml" Target="../ink/ink6.xml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12" Type="http://schemas.openxmlformats.org/officeDocument/2006/relationships/image" Target="../media/image7.png"/><Relationship Id="rId2" Type="http://schemas.openxmlformats.org/officeDocument/2006/relationships/image" Target="../media/image1.png"/><Relationship Id="rId16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customXml" Target="../ink/ink5.xml"/><Relationship Id="rId5" Type="http://schemas.openxmlformats.org/officeDocument/2006/relationships/customXml" Target="../ink/ink2.xml"/><Relationship Id="rId15" Type="http://schemas.openxmlformats.org/officeDocument/2006/relationships/customXml" Target="../ink/ink7.xml"/><Relationship Id="rId10" Type="http://schemas.openxmlformats.org/officeDocument/2006/relationships/image" Target="../media/image6.png"/><Relationship Id="rId4" Type="http://schemas.openxmlformats.org/officeDocument/2006/relationships/image" Target="../media/image30.png"/><Relationship Id="rId9" Type="http://schemas.openxmlformats.org/officeDocument/2006/relationships/customXml" Target="../ink/ink4.xml"/><Relationship Id="rId1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246F3D-CD21-77E4-20CD-14A427DABD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>
            <a:extLst>
              <a:ext uri="{FF2B5EF4-FFF2-40B4-BE49-F238E27FC236}">
                <a16:creationId xmlns:a16="http://schemas.microsoft.com/office/drawing/2014/main" id="{990C9313-F56A-CAF0-70DE-2E60335D18F1}"/>
              </a:ext>
            </a:extLst>
          </p:cNvPr>
          <p:cNvSpPr txBox="1"/>
          <p:nvPr/>
        </p:nvSpPr>
        <p:spPr>
          <a:xfrm>
            <a:off x="231710" y="1773040"/>
            <a:ext cx="11430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400" b="1" dirty="0"/>
          </a:p>
          <a:p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307E271E-5DD0-F615-3F7B-4162532E50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2000" cy="1614714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6DEAB647-D411-92FC-EFD8-C09CB85461C4}"/>
              </a:ext>
            </a:extLst>
          </p:cNvPr>
          <p:cNvSpPr txBox="1"/>
          <p:nvPr/>
        </p:nvSpPr>
        <p:spPr>
          <a:xfrm>
            <a:off x="0" y="1582341"/>
            <a:ext cx="12192000" cy="51090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cs-CZ" sz="1800" b="1" dirty="0"/>
          </a:p>
          <a:p>
            <a:pPr algn="ctr"/>
            <a:r>
              <a:rPr lang="cs-CZ" sz="7200" b="1" dirty="0"/>
              <a:t>Odpovědnost</a:t>
            </a:r>
          </a:p>
          <a:p>
            <a:pPr algn="ctr"/>
            <a:endParaRPr lang="cs-CZ" sz="1800" b="1" dirty="0"/>
          </a:p>
          <a:p>
            <a:pPr algn="ctr"/>
            <a:endParaRPr lang="cs-CZ" b="1" dirty="0"/>
          </a:p>
          <a:p>
            <a:pPr algn="ctr"/>
            <a:r>
              <a:rPr lang="cs-CZ" sz="3200" b="1" dirty="0"/>
              <a:t>Rozsudek Nejvyššího soudu ze dne 11. 6. 2024</a:t>
            </a:r>
          </a:p>
          <a:p>
            <a:pPr algn="ctr"/>
            <a:r>
              <a:rPr lang="cs-CZ" sz="3200" b="1" dirty="0"/>
              <a:t>25 </a:t>
            </a:r>
            <a:r>
              <a:rPr lang="cs-CZ" sz="3200" b="1" dirty="0" err="1"/>
              <a:t>Cdo</a:t>
            </a:r>
            <a:r>
              <a:rPr lang="cs-CZ" sz="3200" b="1" dirty="0"/>
              <a:t> 2613/2022 </a:t>
            </a:r>
          </a:p>
          <a:p>
            <a:pPr algn="ctr"/>
            <a:endParaRPr lang="cs-CZ" sz="3200" b="1" dirty="0"/>
          </a:p>
          <a:p>
            <a:pPr algn="ctr"/>
            <a:r>
              <a:rPr lang="cs-CZ" sz="3200" b="1" dirty="0"/>
              <a:t>Pojištění pojišťovacích zprostředkovatelů</a:t>
            </a:r>
            <a:endParaRPr lang="cs-CZ" sz="1800" b="1" dirty="0"/>
          </a:p>
          <a:p>
            <a:pPr algn="ctr"/>
            <a:endParaRPr lang="cs-CZ" sz="1800" b="1" dirty="0"/>
          </a:p>
          <a:p>
            <a:pPr algn="ctr"/>
            <a:endParaRPr lang="cs-CZ" sz="1800" b="1" dirty="0"/>
          </a:p>
          <a:p>
            <a:pPr algn="ctr"/>
            <a:r>
              <a:rPr lang="cs-CZ" sz="1800" dirty="0"/>
              <a:t>Komora pojišťovacích zprostředkovatelů					22. října 2024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42013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EB4DBC-4488-B8B1-8893-FA2D8CF94F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46DA4706-2E62-D056-4678-14DDC72443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629346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2C881CEB-0388-A215-951F-9C45541DB3C9}"/>
              </a:ext>
            </a:extLst>
          </p:cNvPr>
          <p:cNvSpPr txBox="1"/>
          <p:nvPr/>
        </p:nvSpPr>
        <p:spPr>
          <a:xfrm>
            <a:off x="280894" y="1960282"/>
            <a:ext cx="11349318" cy="43396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cs-CZ" sz="4000" b="1" dirty="0">
              <a:highlight>
                <a:srgbClr val="FF0000"/>
              </a:highlight>
            </a:endParaRPr>
          </a:p>
          <a:p>
            <a:r>
              <a:rPr lang="cs-CZ" sz="4000" b="1" dirty="0">
                <a:highlight>
                  <a:srgbClr val="FF0000"/>
                </a:highlight>
              </a:rPr>
              <a:t>Kooperativa, ZPP 6000/21</a:t>
            </a:r>
            <a:r>
              <a:rPr lang="cs-CZ" sz="4000" b="1" dirty="0"/>
              <a:t>, čl. 22, odst. 7, písm. d):</a:t>
            </a:r>
          </a:p>
          <a:p>
            <a:r>
              <a:rPr lang="cs-CZ" sz="4000" i="1" dirty="0"/>
              <a:t>Odchylně od čl. 20 odst. 2) je pojištěným:</a:t>
            </a:r>
          </a:p>
          <a:p>
            <a:pPr marL="285750" indent="-285750">
              <a:buFontTx/>
              <a:buChar char="-"/>
            </a:pPr>
            <a:r>
              <a:rPr lang="cs-CZ" sz="4000" i="1" dirty="0"/>
              <a:t>osoba činná při výkonu pojištěné činnosti pro osobu uvedenou v písm. a) na základě smlouvy (např. </a:t>
            </a:r>
            <a:r>
              <a:rPr lang="cs-CZ" sz="4000" i="1" dirty="0">
                <a:highlight>
                  <a:srgbClr val="00FF00"/>
                </a:highlight>
              </a:rPr>
              <a:t>vázaný zástupce samostatného zprostředkovatele</a:t>
            </a:r>
            <a:r>
              <a:rPr lang="cs-CZ" sz="4000" i="1" dirty="0"/>
              <a:t>).</a:t>
            </a:r>
          </a:p>
          <a:p>
            <a:pPr marL="285750" indent="-285750">
              <a:buFontTx/>
              <a:buChar char="-"/>
            </a:pPr>
            <a:endParaRPr lang="cs-CZ" i="1" dirty="0"/>
          </a:p>
          <a:p>
            <a:endParaRPr lang="cs-CZ" b="1" i="1" dirty="0"/>
          </a:p>
        </p:txBody>
      </p:sp>
    </p:spTree>
    <p:extLst>
      <p:ext uri="{BB962C8B-B14F-4D97-AF65-F5344CB8AC3E}">
        <p14:creationId xmlns:p14="http://schemas.microsoft.com/office/powerpoint/2010/main" val="23639171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8642B1-0DB2-DAC1-0F04-72FE77EB63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>
            <a:extLst>
              <a:ext uri="{FF2B5EF4-FFF2-40B4-BE49-F238E27FC236}">
                <a16:creationId xmlns:a16="http://schemas.microsoft.com/office/drawing/2014/main" id="{A323F3E4-CCE4-0A01-5450-3F2D9B564084}"/>
              </a:ext>
            </a:extLst>
          </p:cNvPr>
          <p:cNvSpPr txBox="1"/>
          <p:nvPr/>
        </p:nvSpPr>
        <p:spPr>
          <a:xfrm>
            <a:off x="231710" y="1773040"/>
            <a:ext cx="11430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400" b="1" dirty="0"/>
          </a:p>
          <a:p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AE0E0E76-E380-A3F7-FF67-4FE07444D2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2000" cy="1614714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61410182-199A-E683-CD05-4F974CED80D3}"/>
              </a:ext>
            </a:extLst>
          </p:cNvPr>
          <p:cNvSpPr txBox="1"/>
          <p:nvPr/>
        </p:nvSpPr>
        <p:spPr>
          <a:xfrm>
            <a:off x="91439" y="1892004"/>
            <a:ext cx="1200912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4800" b="1" dirty="0"/>
              <a:t>Rozsudek Nejvyššího soudu ze dne 11. 6. 2024</a:t>
            </a:r>
          </a:p>
          <a:p>
            <a:pPr algn="ctr"/>
            <a:r>
              <a:rPr lang="cs-CZ" sz="4800" b="1" dirty="0"/>
              <a:t>25 </a:t>
            </a:r>
            <a:r>
              <a:rPr lang="cs-CZ" sz="4800" b="1" dirty="0" err="1"/>
              <a:t>Cdo</a:t>
            </a:r>
            <a:r>
              <a:rPr lang="cs-CZ" sz="4800" b="1" dirty="0"/>
              <a:t> 2613/2022 </a:t>
            </a:r>
            <a:endParaRPr lang="cs-CZ" sz="3200" b="1" dirty="0"/>
          </a:p>
          <a:p>
            <a:pPr algn="just"/>
            <a:endParaRPr lang="cs-CZ" sz="3200" dirty="0"/>
          </a:p>
          <a:p>
            <a:pPr algn="just"/>
            <a:r>
              <a:rPr lang="cs-CZ" sz="3200" dirty="0"/>
              <a:t>Žalovaní:</a:t>
            </a:r>
          </a:p>
          <a:p>
            <a:pPr marL="514350" indent="-514350" algn="just">
              <a:buAutoNum type="arabicParenR"/>
            </a:pPr>
            <a:r>
              <a:rPr lang="cs-CZ" sz="3200" dirty="0" err="1"/>
              <a:t>Orth</a:t>
            </a:r>
            <a:r>
              <a:rPr lang="cs-CZ" sz="3200" dirty="0"/>
              <a:t> – </a:t>
            </a:r>
            <a:r>
              <a:rPr lang="cs-CZ" sz="3200" dirty="0" err="1"/>
              <a:t>Traum</a:t>
            </a:r>
            <a:r>
              <a:rPr lang="cs-CZ" sz="3200" dirty="0"/>
              <a:t>, spol. s r. o. (zdravotnické zařízení)</a:t>
            </a:r>
          </a:p>
          <a:p>
            <a:pPr marL="514350" indent="-514350" algn="just">
              <a:buAutoNum type="arabicParenR"/>
            </a:pPr>
            <a:r>
              <a:rPr lang="cs-CZ" sz="3200" dirty="0"/>
              <a:t>D.S. (ošetřující lékař)</a:t>
            </a:r>
          </a:p>
          <a:p>
            <a:pPr marL="514350" indent="-514350" algn="just">
              <a:buAutoNum type="arabicParenR"/>
            </a:pPr>
            <a:endParaRPr lang="cs-CZ" sz="3200" b="1" dirty="0"/>
          </a:p>
          <a:p>
            <a:pPr algn="just"/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7281786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298F69-A00F-BFB7-0C3A-E4A2F2FFF6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4B7B43B3-C93A-F69E-A92D-FF35DE9FEE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2000" cy="1614714"/>
          </a:xfrm>
          <a:prstGeom prst="rect">
            <a:avLst/>
          </a:prstGeom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52F9CB4F-57CE-AB98-83FD-D6204685D975}"/>
              </a:ext>
            </a:extLst>
          </p:cNvPr>
          <p:cNvSpPr txBox="1"/>
          <p:nvPr/>
        </p:nvSpPr>
        <p:spPr>
          <a:xfrm>
            <a:off x="96415" y="1959947"/>
            <a:ext cx="11999167" cy="42017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49580" algn="just">
              <a:lnSpc>
                <a:spcPct val="115000"/>
              </a:lnSpc>
              <a:spcAft>
                <a:spcPts val="800"/>
              </a:spcAft>
            </a:pPr>
            <a:r>
              <a:rPr lang="cs-CZ" sz="24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89/2012 Sb. (</a:t>
            </a:r>
            <a:r>
              <a:rPr lang="cs-CZ" sz="24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ObčZ</a:t>
            </a:r>
            <a:r>
              <a:rPr lang="cs-CZ" sz="24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), § 167:</a:t>
            </a:r>
            <a:endParaRPr lang="cs-CZ" sz="2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449580" algn="just">
              <a:lnSpc>
                <a:spcPct val="115000"/>
              </a:lnSpc>
              <a:spcAft>
                <a:spcPts val="800"/>
              </a:spcAft>
            </a:pPr>
            <a:r>
              <a:rPr lang="cs-CZ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Právnickou osobu zavazuje protiprávní čin, kterého se při plnění svých úkolů dopustil člen voleného orgánu, zaměstnanec nebo jiný její zástupce vůči třetí osobě.</a:t>
            </a:r>
          </a:p>
          <a:p>
            <a:pPr marL="449580" algn="just">
              <a:lnSpc>
                <a:spcPct val="115000"/>
              </a:lnSpc>
              <a:spcAft>
                <a:spcPts val="800"/>
              </a:spcAft>
            </a:pPr>
            <a:r>
              <a:rPr lang="cs-CZ" sz="24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89/2012 Sb. (</a:t>
            </a:r>
            <a:r>
              <a:rPr lang="cs-CZ" sz="24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ObčZ</a:t>
            </a:r>
            <a:r>
              <a:rPr lang="cs-CZ" sz="24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), § 2914:</a:t>
            </a:r>
            <a:endParaRPr lang="cs-CZ" sz="2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449580" algn="just">
              <a:lnSpc>
                <a:spcPct val="115000"/>
              </a:lnSpc>
              <a:spcAft>
                <a:spcPts val="800"/>
              </a:spcAft>
            </a:pPr>
            <a:r>
              <a:rPr lang="cs-CZ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Kdo při své činnosti použije zmocněnce, zaměstnance nebo jiného pomocníka, nahradí škodu jím způsobenou stejně, jako by ji způsobil sám. Zavázal-li se však někdo při plnění jiné osoby provést určitou činnost samostatně, nepovažuje se za pomocníka; pokud ho však tato jiná osoba nepečlivě vybrala nebo na něho nedostatečně dohlížela, ručí za splnění jeho povinnosti k náhradě škody.</a:t>
            </a:r>
          </a:p>
        </p:txBody>
      </p:sp>
    </p:spTree>
    <p:extLst>
      <p:ext uri="{BB962C8B-B14F-4D97-AF65-F5344CB8AC3E}">
        <p14:creationId xmlns:p14="http://schemas.microsoft.com/office/powerpoint/2010/main" val="31826634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98593A-DC69-3B1A-1811-288C04FDE9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>
            <a:extLst>
              <a:ext uri="{FF2B5EF4-FFF2-40B4-BE49-F238E27FC236}">
                <a16:creationId xmlns:a16="http://schemas.microsoft.com/office/drawing/2014/main" id="{CBD6AC52-DD47-9BD7-DA9A-C5FC78B4B982}"/>
              </a:ext>
            </a:extLst>
          </p:cNvPr>
          <p:cNvSpPr txBox="1"/>
          <p:nvPr/>
        </p:nvSpPr>
        <p:spPr>
          <a:xfrm>
            <a:off x="231710" y="1773040"/>
            <a:ext cx="11430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400" b="1" dirty="0"/>
          </a:p>
          <a:p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A3D23C34-8C0C-F530-95AB-EDB533CFF7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2000" cy="1614714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FC0D2E8B-1221-5946-7368-C6650841A405}"/>
              </a:ext>
            </a:extLst>
          </p:cNvPr>
          <p:cNvSpPr txBox="1"/>
          <p:nvPr/>
        </p:nvSpPr>
        <p:spPr>
          <a:xfrm>
            <a:off x="111760" y="1696720"/>
            <a:ext cx="11958320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49580" algn="just"/>
            <a:r>
              <a:rPr lang="cs-CZ" sz="2800" b="1" dirty="0">
                <a:effectLst/>
                <a:latin typeface="Arial" panose="020B0604020202020204" pitchFamily="34" charset="0"/>
              </a:rPr>
              <a:t>90/2012 Sb. (ZOK), § 53, odst. 1:</a:t>
            </a:r>
            <a:endParaRPr lang="cs-CZ" sz="2800" dirty="0">
              <a:effectLst/>
              <a:latin typeface="Arial" panose="020B0604020202020204" pitchFamily="34" charset="0"/>
            </a:endParaRPr>
          </a:p>
          <a:p>
            <a:pPr marL="449580" algn="just"/>
            <a:r>
              <a:rPr lang="cs-CZ" sz="2800" dirty="0">
                <a:effectLst/>
                <a:latin typeface="Arial" panose="020B0604020202020204" pitchFamily="34" charset="0"/>
              </a:rPr>
              <a:t>Osoba, která porušila povinnost péče řádného hospodáře, vydá obchodní korporaci prospěch, který v souvislosti s takovým svým jednáním získala. Není-li vydání prospěchu možné, nahradí ho povinná osoba obchodní korporaci v penězích.</a:t>
            </a:r>
          </a:p>
          <a:p>
            <a:pPr marL="449580" algn="just"/>
            <a:endParaRPr lang="cs-CZ" sz="2800" dirty="0">
              <a:effectLst/>
              <a:latin typeface="Arial" panose="020B0604020202020204" pitchFamily="34" charset="0"/>
            </a:endParaRPr>
          </a:p>
          <a:p>
            <a:pPr marL="449580" algn="just"/>
            <a:r>
              <a:rPr lang="cs-CZ" sz="2800" b="1" dirty="0">
                <a:effectLst/>
                <a:latin typeface="Arial" panose="020B0604020202020204" pitchFamily="34" charset="0"/>
              </a:rPr>
              <a:t>90/2012 Sb. (ZOK), § 52, odst. 2:</a:t>
            </a:r>
            <a:endParaRPr lang="cs-CZ" sz="2800" dirty="0">
              <a:effectLst/>
              <a:latin typeface="Arial" panose="020B0604020202020204" pitchFamily="34" charset="0"/>
            </a:endParaRPr>
          </a:p>
          <a:p>
            <a:pPr marL="449580" algn="just"/>
            <a:r>
              <a:rPr lang="cs-CZ" sz="2800" i="1" dirty="0">
                <a:effectLst/>
                <a:latin typeface="Arial" panose="020B0604020202020204" pitchFamily="34" charset="0"/>
              </a:rPr>
              <a:t>(2)</a:t>
            </a:r>
            <a:r>
              <a:rPr lang="cs-CZ" sz="2800" dirty="0">
                <a:effectLst/>
                <a:latin typeface="Arial" panose="020B0604020202020204" pitchFamily="34" charset="0"/>
              </a:rPr>
              <a:t> Je-li v řízení před soudem posuzováno, zda člen voleného orgánu obchodní korporace jednal s péčí řádného hospodáře, nese důkazní břemeno tento člen, ledaže soud rozhodne, že to po něm nelze spravedlivě požadovat.</a:t>
            </a:r>
          </a:p>
        </p:txBody>
      </p:sp>
    </p:spTree>
    <p:extLst>
      <p:ext uri="{BB962C8B-B14F-4D97-AF65-F5344CB8AC3E}">
        <p14:creationId xmlns:p14="http://schemas.microsoft.com/office/powerpoint/2010/main" val="6869571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34FAF5-44D0-A21A-6E5E-7F4BAC6B9E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>
            <a:extLst>
              <a:ext uri="{FF2B5EF4-FFF2-40B4-BE49-F238E27FC236}">
                <a16:creationId xmlns:a16="http://schemas.microsoft.com/office/drawing/2014/main" id="{46D5C579-4D42-197D-F39D-AF39E447D6E2}"/>
              </a:ext>
            </a:extLst>
          </p:cNvPr>
          <p:cNvSpPr txBox="1"/>
          <p:nvPr/>
        </p:nvSpPr>
        <p:spPr>
          <a:xfrm>
            <a:off x="231710" y="1773040"/>
            <a:ext cx="11430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400" b="1" dirty="0"/>
          </a:p>
          <a:p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49A8B46-CE8E-9A42-427D-793E6E0566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2000" cy="1614714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B8A9825D-450A-E132-5212-92BCAF2FC10A}"/>
              </a:ext>
            </a:extLst>
          </p:cNvPr>
          <p:cNvSpPr txBox="1"/>
          <p:nvPr/>
        </p:nvSpPr>
        <p:spPr>
          <a:xfrm>
            <a:off x="121920" y="1849120"/>
            <a:ext cx="1192784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3600" dirty="0">
                <a:latin typeface="Arial" panose="020B0604020202020204" pitchFamily="34" charset="0"/>
              </a:rPr>
              <a:t>R</a:t>
            </a:r>
            <a:r>
              <a:rPr lang="cs-CZ" sz="3600" dirty="0">
                <a:effectLst/>
                <a:latin typeface="Arial" panose="020B0604020202020204" pitchFamily="34" charset="0"/>
              </a:rPr>
              <a:t>ozsudek Nejvyššího soudu 25 </a:t>
            </a:r>
            <a:r>
              <a:rPr lang="cs-CZ" sz="3600" dirty="0" err="1">
                <a:effectLst/>
                <a:latin typeface="Arial" panose="020B0604020202020204" pitchFamily="34" charset="0"/>
              </a:rPr>
              <a:t>Cdo</a:t>
            </a:r>
            <a:r>
              <a:rPr lang="cs-CZ" sz="3600" dirty="0">
                <a:effectLst/>
                <a:latin typeface="Arial" panose="020B0604020202020204" pitchFamily="34" charset="0"/>
              </a:rPr>
              <a:t> 2613/2022 ze dne 11. 06. 2024, se vyjádřil </a:t>
            </a:r>
            <a:r>
              <a:rPr lang="cs-CZ" sz="3600" b="1" dirty="0">
                <a:effectLst/>
                <a:latin typeface="Arial" panose="020B0604020202020204" pitchFamily="34" charset="0"/>
              </a:rPr>
              <a:t>k odpovědnosti zaměstnance, který je zároveň v pozici zástupce zaměstnavatele </a:t>
            </a:r>
            <a:r>
              <a:rPr lang="cs-CZ" sz="3600" dirty="0">
                <a:effectLst/>
                <a:latin typeface="Arial" panose="020B0604020202020204" pitchFamily="34" charset="0"/>
              </a:rPr>
              <a:t>takto: „ </a:t>
            </a:r>
            <a:r>
              <a:rPr lang="cs-CZ" sz="3600" dirty="0">
                <a:solidFill>
                  <a:schemeClr val="bg1"/>
                </a:solidFill>
                <a:effectLst/>
                <a:highlight>
                  <a:srgbClr val="000000"/>
                </a:highlight>
                <a:latin typeface="Arial" panose="020B0604020202020204" pitchFamily="34" charset="0"/>
              </a:rPr>
              <a:t>… i když by byl v pozici zaměstnance, je to on sám v pozici zaměstnavatele, jehož pokyny se měl řídit a proto se na něj ochrana poskytovaná zaměstnancům závislých na pokynech a pravidlech od nich odlišných subjektů při odpovědnosti za újmu nevztahuje.</a:t>
            </a:r>
            <a:r>
              <a:rPr lang="cs-CZ" sz="360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“</a:t>
            </a:r>
            <a:endParaRPr lang="cs-CZ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63222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34259C-FE5F-2420-EAC2-538CBC340C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10F5CEE5-02BE-DCC5-0278-C5493C47A5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2000" cy="1614714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E97AF45F-9688-2F19-7729-5FB9E71C53E7}"/>
              </a:ext>
            </a:extLst>
          </p:cNvPr>
          <p:cNvSpPr txBox="1"/>
          <p:nvPr/>
        </p:nvSpPr>
        <p:spPr>
          <a:xfrm>
            <a:off x="121919" y="1614714"/>
            <a:ext cx="1194816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Rozsudek NS se odkazuje na článek </a:t>
            </a:r>
            <a:r>
              <a:rPr lang="cs-CZ" sz="2800" dirty="0" err="1"/>
              <a:t>Sztefek</a:t>
            </a:r>
            <a:r>
              <a:rPr lang="cs-CZ" sz="2800" dirty="0"/>
              <a:t>, M. </a:t>
            </a:r>
            <a:r>
              <a:rPr lang="cs-CZ" sz="2800" dirty="0" err="1"/>
              <a:t>Deliktivní</a:t>
            </a:r>
            <a:r>
              <a:rPr lang="cs-CZ" sz="2800" dirty="0"/>
              <a:t> odpovědnost principálů za pomocníky: srovnávací a právně-ekonomická analýza § 2912 </a:t>
            </a:r>
            <a:r>
              <a:rPr lang="cs-CZ" sz="2800" dirty="0" err="1"/>
              <a:t>ObčZ</a:t>
            </a:r>
            <a:r>
              <a:rPr lang="cs-CZ" sz="2800" dirty="0"/>
              <a:t>. Právní rozhledy, 2017, č. 1, s. 6-13.</a:t>
            </a:r>
          </a:p>
          <a:p>
            <a:r>
              <a:rPr lang="cs-CZ" sz="2800" dirty="0">
                <a:hlinkClick r:id="rId3"/>
              </a:rPr>
              <a:t>https://www.pravniprostor.cz/clanky/pracovni-pravo/k-prime-odpovednosti-zamestnance-ci-jineho-pomocnika-za-skodu</a:t>
            </a:r>
            <a:r>
              <a:rPr lang="cs-CZ" sz="2800" dirty="0"/>
              <a:t> </a:t>
            </a:r>
          </a:p>
          <a:p>
            <a:endParaRPr lang="cs-CZ" sz="2800" dirty="0"/>
          </a:p>
          <a:p>
            <a:r>
              <a:rPr lang="cs-CZ" sz="2800" dirty="0"/>
              <a:t>Rozsudek NS ze dne 14. 12. 2022, </a:t>
            </a:r>
            <a:r>
              <a:rPr lang="cs-CZ" sz="2800" dirty="0" err="1"/>
              <a:t>sp</a:t>
            </a:r>
            <a:r>
              <a:rPr lang="cs-CZ" sz="2800" dirty="0"/>
              <a:t>. zn. </a:t>
            </a:r>
            <a:r>
              <a:rPr lang="cs-CZ" sz="2800" b="1" dirty="0"/>
              <a:t>25 </a:t>
            </a:r>
            <a:r>
              <a:rPr lang="cs-CZ" sz="2800" b="1" dirty="0" err="1"/>
              <a:t>Cdo</a:t>
            </a:r>
            <a:r>
              <a:rPr lang="cs-CZ" sz="2800" b="1" dirty="0"/>
              <a:t> 1319/2022</a:t>
            </a:r>
            <a:r>
              <a:rPr lang="cs-CZ" sz="2800" dirty="0"/>
              <a:t>, ve kterém dovolací soud dovodil </a:t>
            </a:r>
            <a:r>
              <a:rPr lang="cs-CZ" sz="2800" b="1" dirty="0"/>
              <a:t>přímou odpovědnost pomocníka, který byl sice zaměstnancem společnosti, ale současně i jejím jednatelem a společníkem</a:t>
            </a:r>
            <a:r>
              <a:rPr lang="cs-CZ" sz="2800" dirty="0"/>
              <a:t>. Za těchto okolností nepovažoval jeho pracovní činnost u uvedené společnosti za </a:t>
            </a:r>
            <a:r>
              <a:rPr lang="cs-CZ" sz="2800" dirty="0">
                <a:highlight>
                  <a:srgbClr val="FFFF00"/>
                </a:highlight>
              </a:rPr>
              <a:t>závislou práci</a:t>
            </a:r>
            <a:r>
              <a:rPr lang="cs-CZ" sz="2800" dirty="0"/>
              <a:t>, která by byla vykonávána ve vztahu nadřízeného zaměstnavatele a podřízenosti zaměstnance, neboť byl osobou ovládající společnost, ve které byl zaměstnán.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19112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895CA0-0ADA-B13A-3F66-D83339F821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>
            <a:extLst>
              <a:ext uri="{FF2B5EF4-FFF2-40B4-BE49-F238E27FC236}">
                <a16:creationId xmlns:a16="http://schemas.microsoft.com/office/drawing/2014/main" id="{17A97327-3CC7-841D-6276-FA3E6BAF28EC}"/>
              </a:ext>
            </a:extLst>
          </p:cNvPr>
          <p:cNvSpPr txBox="1"/>
          <p:nvPr/>
        </p:nvSpPr>
        <p:spPr>
          <a:xfrm>
            <a:off x="231710" y="1773040"/>
            <a:ext cx="11430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400" b="1" dirty="0"/>
          </a:p>
          <a:p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DE0008B6-6C56-3BF1-6031-D37410B79F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2000" cy="1614714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AC4D5D39-000B-7AB1-375E-0C30518B712A}"/>
              </a:ext>
            </a:extLst>
          </p:cNvPr>
          <p:cNvSpPr txBox="1"/>
          <p:nvPr/>
        </p:nvSpPr>
        <p:spPr>
          <a:xfrm>
            <a:off x="81279" y="1717280"/>
            <a:ext cx="1202944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Co je to závislá práce?</a:t>
            </a:r>
          </a:p>
          <a:p>
            <a:endParaRPr lang="cs-CZ" sz="3200" dirty="0"/>
          </a:p>
          <a:p>
            <a:r>
              <a:rPr lang="cs-CZ" sz="3200" dirty="0"/>
              <a:t>§ 2 zákoníku práce:</a:t>
            </a:r>
          </a:p>
          <a:p>
            <a:r>
              <a:rPr lang="cs-CZ" sz="3200" i="1" dirty="0"/>
              <a:t>(1)</a:t>
            </a:r>
            <a:r>
              <a:rPr lang="cs-CZ" sz="3200" dirty="0"/>
              <a:t> Závislou prací je práce, která je vykonávána ve vztahu nadřízenosti zaměstnavatele a podřízenosti zaměstnance, jménem zaměstnavatele, podle pokynů zaměstnavatele a zaměstnanec ji pro zaměstnavatele vykonává osobně.</a:t>
            </a:r>
          </a:p>
          <a:p>
            <a:r>
              <a:rPr lang="cs-CZ" sz="3200" i="1" dirty="0"/>
              <a:t>(2)</a:t>
            </a:r>
            <a:r>
              <a:rPr lang="cs-CZ" sz="3200" dirty="0"/>
              <a:t> Závislá práce musí být vykonávána za mzdu, plat nebo odměnu za práci, na náklady a odpovědnost zaměstnavatele, v pracovní době na pracovišti zaměstnavatele, popřípadě na jiném dohodnutém místě.</a:t>
            </a:r>
          </a:p>
        </p:txBody>
      </p:sp>
    </p:spTree>
    <p:extLst>
      <p:ext uri="{BB962C8B-B14F-4D97-AF65-F5344CB8AC3E}">
        <p14:creationId xmlns:p14="http://schemas.microsoft.com/office/powerpoint/2010/main" val="22188275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793F67-2EB6-ECF1-576D-36B2280856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>
            <a:extLst>
              <a:ext uri="{FF2B5EF4-FFF2-40B4-BE49-F238E27FC236}">
                <a16:creationId xmlns:a16="http://schemas.microsoft.com/office/drawing/2014/main" id="{3C6B36DB-635C-E7CA-2B95-2E1C3B4E0658}"/>
              </a:ext>
            </a:extLst>
          </p:cNvPr>
          <p:cNvSpPr txBox="1"/>
          <p:nvPr/>
        </p:nvSpPr>
        <p:spPr>
          <a:xfrm>
            <a:off x="231710" y="1773040"/>
            <a:ext cx="11430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400" b="1" dirty="0"/>
          </a:p>
          <a:p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182037B2-AC1B-A537-5AED-826F619DCE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0542" y="0"/>
            <a:ext cx="12192000" cy="1614714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ECCB92BC-11A6-02DA-3FB0-0ACA114E6CFC}"/>
              </a:ext>
            </a:extLst>
          </p:cNvPr>
          <p:cNvSpPr txBox="1"/>
          <p:nvPr/>
        </p:nvSpPr>
        <p:spPr>
          <a:xfrm rot="10800000" flipV="1">
            <a:off x="130628" y="1908294"/>
            <a:ext cx="11829662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NS: </a:t>
            </a:r>
          </a:p>
          <a:p>
            <a:endParaRPr lang="cs-CZ" sz="2000" dirty="0"/>
          </a:p>
          <a:p>
            <a:r>
              <a:rPr lang="cs-CZ" sz="2000" dirty="0"/>
              <a:t>Bezdůvodné zbavení poškozeného možnosti domáhat se náhrady po pomocníkovi  odporuje obecným pravidlům, podle nichž by obě tyto osoby měly být povinny k náhradě společně a nerozdílně. </a:t>
            </a:r>
          </a:p>
          <a:p>
            <a:endParaRPr lang="cs-CZ" sz="2000" dirty="0"/>
          </a:p>
          <a:p>
            <a:r>
              <a:rPr lang="cs-CZ" sz="2000" dirty="0"/>
              <a:t>V případě, že je dána společná a nerozdílná odpovědnost hlavní osoby i pomocníka, nese toto riziko pomocník , přičemž má vůči hlavní osobě regres, kterou plnil nad svou část.</a:t>
            </a:r>
          </a:p>
          <a:p>
            <a:endParaRPr lang="cs-CZ" sz="2000" dirty="0"/>
          </a:p>
          <a:p>
            <a:r>
              <a:rPr lang="cs-CZ" sz="2000" dirty="0"/>
              <a:t>To, že riziko insolvence nese pomocník namísto poškozeného, bývá spravedlivější s ohledem na to, že pomocník jednal zaviněně a protiprávně zatímco se poškozený na škodě nijak nepodílel.</a:t>
            </a:r>
          </a:p>
          <a:p>
            <a:endParaRPr lang="cs-CZ" sz="2000" dirty="0"/>
          </a:p>
          <a:p>
            <a:r>
              <a:rPr lang="cs-CZ" sz="2000" b="1" dirty="0"/>
              <a:t>V obecné rovině je tedy nutno přijmout závěr, že poškozenému současná právní úprava zásadně neupírá přímý nárok na náhradu škody vůči pomocníkovi. </a:t>
            </a:r>
          </a:p>
        </p:txBody>
      </p:sp>
    </p:spTree>
    <p:extLst>
      <p:ext uri="{BB962C8B-B14F-4D97-AF65-F5344CB8AC3E}">
        <p14:creationId xmlns:p14="http://schemas.microsoft.com/office/powerpoint/2010/main" val="8410754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9F46A7-AD1F-4962-DFBF-6266DE5FEC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>
            <a:extLst>
              <a:ext uri="{FF2B5EF4-FFF2-40B4-BE49-F238E27FC236}">
                <a16:creationId xmlns:a16="http://schemas.microsoft.com/office/drawing/2014/main" id="{0B8646B5-D89F-F0EA-09B7-890EA9B0E99D}"/>
              </a:ext>
            </a:extLst>
          </p:cNvPr>
          <p:cNvSpPr txBox="1"/>
          <p:nvPr/>
        </p:nvSpPr>
        <p:spPr>
          <a:xfrm>
            <a:off x="231710" y="1773040"/>
            <a:ext cx="1184853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Rozsudek NS ze dne 14. 12. 2022, </a:t>
            </a:r>
            <a:r>
              <a:rPr lang="cs-CZ" sz="2400" dirty="0" err="1"/>
              <a:t>sp</a:t>
            </a:r>
            <a:r>
              <a:rPr lang="cs-CZ" sz="2400" dirty="0"/>
              <a:t>. zn. </a:t>
            </a:r>
            <a:r>
              <a:rPr lang="cs-CZ" sz="2400" b="1" dirty="0"/>
              <a:t>25 </a:t>
            </a:r>
            <a:r>
              <a:rPr lang="cs-CZ" sz="2400" b="1" dirty="0" err="1"/>
              <a:t>Cdo</a:t>
            </a:r>
            <a:r>
              <a:rPr lang="cs-CZ" sz="2400" b="1" dirty="0"/>
              <a:t> 1319/2022</a:t>
            </a:r>
          </a:p>
          <a:p>
            <a:r>
              <a:rPr lang="cs-CZ" sz="2400" b="1" dirty="0"/>
              <a:t>(odpovědnost </a:t>
            </a:r>
            <a:r>
              <a:rPr lang="cs-CZ" sz="2400" b="1"/>
              <a:t>jednatele společnosti)</a:t>
            </a:r>
            <a:endParaRPr lang="cs-CZ" sz="2400" b="1" dirty="0"/>
          </a:p>
          <a:p>
            <a:r>
              <a:rPr lang="cs-CZ" sz="2400" dirty="0"/>
              <a:t>1. žalovaný, který zavinil střet vozidel, nebyl v době škodní události pouze zaměstnancem společnosti F. H., ale také jejím jednatelem a společníkem. Za těchto okolností nelze pracovní činnost 1. žalovaného u uvedené společnosti považovat za závislou práci, která by byla vykonávána ve vztahu nadřízenosti zaměstnavatele a podřízenosti zaměstnance, neboť 1. žalovaný byl osobou ovládající společnost, v které byl také zaměstnán. Sám tak řídil svoji pracovní činnost a rozhodl o tom, že vykoná pracovní cestu, při které došlo ke škodní události. Dovolací soud proto dospěl k závěru, že 1. žalovaného nelze označit za pomocníka ve smyslu § 2914 věta první o. z., za kterého je povinen plnit poškozenému výlučně zaměstnavatel, neboť újmu sice způsobil z nedbalosti třetí osobě při pracovní činnosti vykonávané pro zaměstnavatele, tuto činnost však nevykonával v pozici podřízeného zaměstnance, který je pokyny zaměstnavatele vázán.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9458F54-5895-6E4C-E588-601FC6F895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2000" cy="1614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3561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FACB00-5CD3-F2B1-0DDB-ED3B027BAC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>
            <a:extLst>
              <a:ext uri="{FF2B5EF4-FFF2-40B4-BE49-F238E27FC236}">
                <a16:creationId xmlns:a16="http://schemas.microsoft.com/office/drawing/2014/main" id="{EC85AD78-F8E7-BAB4-1ACF-1EC7996CD2A9}"/>
              </a:ext>
            </a:extLst>
          </p:cNvPr>
          <p:cNvSpPr txBox="1"/>
          <p:nvPr/>
        </p:nvSpPr>
        <p:spPr>
          <a:xfrm>
            <a:off x="111760" y="1614714"/>
            <a:ext cx="119888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Ošetřující lékař v pozici zaměstnance nemá povinnost být pojištěn.</a:t>
            </a:r>
          </a:p>
          <a:p>
            <a:endParaRPr lang="cs-CZ" sz="2800" dirty="0"/>
          </a:p>
          <a:p>
            <a:r>
              <a:rPr lang="cs-CZ" sz="2800" dirty="0"/>
              <a:t>A zpravidla ani pojištěn není, vyjma pojištění právní ochrany (zejména pro případ trestního řízení).</a:t>
            </a:r>
          </a:p>
          <a:p>
            <a:endParaRPr lang="cs-CZ" sz="2800" dirty="0"/>
          </a:p>
          <a:p>
            <a:r>
              <a:rPr lang="cs-CZ" sz="2800" dirty="0"/>
              <a:t>Povinnost být pojištěn má poskytovatel zdravotní péče (zákon 372/2011 Sb.)</a:t>
            </a:r>
          </a:p>
          <a:p>
            <a:endParaRPr lang="cs-CZ" sz="2800" dirty="0"/>
          </a:p>
          <a:p>
            <a:r>
              <a:rPr lang="cs-CZ" sz="2800" u="sng" dirty="0">
                <a:highlight>
                  <a:srgbClr val="FFFF00"/>
                </a:highlight>
              </a:rPr>
              <a:t>Srovnání: </a:t>
            </a:r>
          </a:p>
          <a:p>
            <a:endParaRPr lang="cs-CZ" sz="2800" dirty="0"/>
          </a:p>
          <a:p>
            <a:r>
              <a:rPr lang="cs-CZ" sz="2800" dirty="0"/>
              <a:t>poskytovatel zdravotní péče … samostatný zprostředkovatel</a:t>
            </a:r>
          </a:p>
          <a:p>
            <a:r>
              <a:rPr lang="cs-CZ" sz="2800" dirty="0"/>
              <a:t>ošetřující lékař … jednatel společnosti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4F1F90EF-26FC-72F0-B2B4-F0322743BD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2000" cy="1614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3688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028963-F749-A8DE-8DA3-45465988D8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>
            <a:extLst>
              <a:ext uri="{FF2B5EF4-FFF2-40B4-BE49-F238E27FC236}">
                <a16:creationId xmlns:a16="http://schemas.microsoft.com/office/drawing/2014/main" id="{8460D62C-AD9B-E850-AB80-D0FD026C7DAF}"/>
              </a:ext>
            </a:extLst>
          </p:cNvPr>
          <p:cNvSpPr txBox="1"/>
          <p:nvPr/>
        </p:nvSpPr>
        <p:spPr>
          <a:xfrm>
            <a:off x="231710" y="1773040"/>
            <a:ext cx="1184210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/>
              <a:t>Jak jsou na tom pojišťovací zprostředkovatelé a klienti podle zákona 170/2018 Sb. ve srovnání se zákonem 38/2004 Sb.?</a:t>
            </a:r>
          </a:p>
          <a:p>
            <a:endParaRPr lang="cs-CZ" sz="3600" b="1" dirty="0"/>
          </a:p>
          <a:p>
            <a:r>
              <a:rPr lang="cs-CZ" sz="3600" b="1" dirty="0"/>
              <a:t>Aneb věříte na pojmy:</a:t>
            </a:r>
          </a:p>
          <a:p>
            <a:pPr marL="571500" indent="-571500">
              <a:buFontTx/>
              <a:buChar char="-"/>
            </a:pPr>
            <a:r>
              <a:rPr lang="cs-CZ" sz="3600" b="1" dirty="0"/>
              <a:t>ochrana zákazníka</a:t>
            </a:r>
          </a:p>
          <a:p>
            <a:pPr marL="571500" indent="-571500">
              <a:buFontTx/>
              <a:buChar char="-"/>
            </a:pPr>
            <a:r>
              <a:rPr lang="cs-CZ" sz="3600" b="1" dirty="0"/>
              <a:t>větší odbornost</a:t>
            </a:r>
          </a:p>
          <a:p>
            <a:pPr marL="571500" indent="-571500">
              <a:buFontTx/>
              <a:buChar char="-"/>
            </a:pPr>
            <a:r>
              <a:rPr lang="cs-CZ" sz="3600" b="1" dirty="0"/>
              <a:t>kultivace trhu</a:t>
            </a:r>
          </a:p>
          <a:p>
            <a:pPr marL="571500" indent="-571500">
              <a:buFontTx/>
              <a:buChar char="-"/>
            </a:pPr>
            <a:r>
              <a:rPr lang="cs-CZ" sz="3600" b="1" dirty="0"/>
              <a:t>apod.?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93659775-F25B-A2A1-94B8-4B97839B47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2000" cy="1614714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083DA51E-04C6-8F4B-BD22-925A223B8C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3289269"/>
            <a:ext cx="5044344" cy="3279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8138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FCDC28-E695-4E8C-D8E2-C68E617270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>
            <a:extLst>
              <a:ext uri="{FF2B5EF4-FFF2-40B4-BE49-F238E27FC236}">
                <a16:creationId xmlns:a16="http://schemas.microsoft.com/office/drawing/2014/main" id="{178FFC5D-27B8-826A-3433-B312DB17F099}"/>
              </a:ext>
            </a:extLst>
          </p:cNvPr>
          <p:cNvSpPr txBox="1"/>
          <p:nvPr/>
        </p:nvSpPr>
        <p:spPr>
          <a:xfrm>
            <a:off x="231710" y="1773040"/>
            <a:ext cx="11430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400" b="1" dirty="0"/>
          </a:p>
          <a:p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0FA71FF-2F77-37C0-CCF2-73B3B19EBB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2000" cy="1614714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A76BE287-BDC0-7019-9768-BE56AFFBD6AD}"/>
              </a:ext>
            </a:extLst>
          </p:cNvPr>
          <p:cNvSpPr txBox="1"/>
          <p:nvPr/>
        </p:nvSpPr>
        <p:spPr>
          <a:xfrm>
            <a:off x="231710" y="1911539"/>
            <a:ext cx="10760465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u="sng" dirty="0"/>
              <a:t>Využití:</a:t>
            </a:r>
          </a:p>
          <a:p>
            <a:endParaRPr lang="cs-CZ" sz="3200" dirty="0"/>
          </a:p>
          <a:p>
            <a:pPr algn="ctr"/>
            <a:r>
              <a:rPr lang="cs-CZ" sz="3200" b="1" dirty="0"/>
              <a:t>máme pro Vás pojištění, které problematiku řeší</a:t>
            </a:r>
          </a:p>
          <a:p>
            <a:pPr algn="ctr"/>
            <a:endParaRPr lang="cs-CZ" sz="3200" dirty="0"/>
          </a:p>
          <a:p>
            <a:pPr algn="ctr"/>
            <a:r>
              <a:rPr lang="cs-CZ" sz="3200" dirty="0"/>
              <a:t>(výzva pro všechny)</a:t>
            </a:r>
          </a:p>
          <a:p>
            <a:endParaRPr lang="cs-CZ" sz="3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13181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3B3E8D-15EA-4743-9746-FB3F9F35F2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>
            <a:extLst>
              <a:ext uri="{FF2B5EF4-FFF2-40B4-BE49-F238E27FC236}">
                <a16:creationId xmlns:a16="http://schemas.microsoft.com/office/drawing/2014/main" id="{E4D3D93A-A1C7-DAFE-3B62-D63FCCB85AB2}"/>
              </a:ext>
            </a:extLst>
          </p:cNvPr>
          <p:cNvSpPr txBox="1"/>
          <p:nvPr/>
        </p:nvSpPr>
        <p:spPr>
          <a:xfrm>
            <a:off x="349897" y="3429000"/>
            <a:ext cx="1184210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/>
              <a:t>Děkuji Vám za pozornost.</a:t>
            </a:r>
          </a:p>
          <a:p>
            <a:endParaRPr lang="cs-CZ" sz="2400" b="1" dirty="0"/>
          </a:p>
          <a:p>
            <a:endParaRPr lang="cs-CZ" sz="2400" b="1" dirty="0"/>
          </a:p>
          <a:p>
            <a:endParaRPr lang="cs-CZ" sz="2400" b="1" dirty="0"/>
          </a:p>
          <a:p>
            <a:endParaRPr lang="cs-CZ" sz="2400" b="1" dirty="0"/>
          </a:p>
          <a:p>
            <a:r>
              <a:rPr lang="cs-CZ" sz="2400" dirty="0"/>
              <a:t>Ing. Gustav Vacek</a:t>
            </a:r>
          </a:p>
          <a:p>
            <a:r>
              <a:rPr lang="cs-CZ" sz="2400" dirty="0"/>
              <a:t>777 289 120</a:t>
            </a:r>
          </a:p>
          <a:p>
            <a:r>
              <a:rPr lang="cs-CZ" sz="2400" dirty="0">
                <a:hlinkClick r:id="rId2"/>
              </a:rPr>
              <a:t>g.vacek@seznam.cz</a:t>
            </a:r>
            <a:endParaRPr lang="cs-CZ" sz="240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336FD85-7E26-0CB6-5CA4-24801E9B56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12192000" cy="1614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18607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760A45-F91C-F8B5-A733-814B6734F4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>
            <a:extLst>
              <a:ext uri="{FF2B5EF4-FFF2-40B4-BE49-F238E27FC236}">
                <a16:creationId xmlns:a16="http://schemas.microsoft.com/office/drawing/2014/main" id="{FC09E8E7-CA18-C71D-A09E-B23D0476D51B}"/>
              </a:ext>
            </a:extLst>
          </p:cNvPr>
          <p:cNvSpPr txBox="1"/>
          <p:nvPr/>
        </p:nvSpPr>
        <p:spPr>
          <a:xfrm>
            <a:off x="231710" y="1773040"/>
            <a:ext cx="11430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400" b="1" dirty="0"/>
          </a:p>
          <a:p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965B17CA-A06D-D936-983A-2AD61BC656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2000" cy="1614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56913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955CA7-1678-57AA-5356-BE479D035A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>
            <a:extLst>
              <a:ext uri="{FF2B5EF4-FFF2-40B4-BE49-F238E27FC236}">
                <a16:creationId xmlns:a16="http://schemas.microsoft.com/office/drawing/2014/main" id="{D2C38573-A6A9-58BF-F4C7-4BB3D0B3CEF6}"/>
              </a:ext>
            </a:extLst>
          </p:cNvPr>
          <p:cNvSpPr txBox="1"/>
          <p:nvPr/>
        </p:nvSpPr>
        <p:spPr>
          <a:xfrm>
            <a:off x="231710" y="1773040"/>
            <a:ext cx="11430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400" b="1" dirty="0"/>
          </a:p>
          <a:p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28633E7E-1C57-54DF-17D0-0252A9D73B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2000" cy="1614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136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46682AC9-37C1-406C-B71C-9852AC3E55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629346"/>
          </a:xfrm>
          <a:prstGeom prst="rect">
            <a:avLst/>
          </a:prstGeom>
        </p:spPr>
      </p:pic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53A43F44-377A-4E2D-AD53-DDC738A01C3E}"/>
              </a:ext>
            </a:extLst>
          </p:cNvPr>
          <p:cNvCxnSpPr>
            <a:cxnSpLocks/>
          </p:cNvCxnSpPr>
          <p:nvPr/>
        </p:nvCxnSpPr>
        <p:spPr>
          <a:xfrm>
            <a:off x="6096000" y="1837678"/>
            <a:ext cx="0" cy="20549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>
            <a:extLst>
              <a:ext uri="{FF2B5EF4-FFF2-40B4-BE49-F238E27FC236}">
                <a16:creationId xmlns:a16="http://schemas.microsoft.com/office/drawing/2014/main" id="{17A6B74E-202D-4C04-91DD-9CF4245B8752}"/>
              </a:ext>
            </a:extLst>
          </p:cNvPr>
          <p:cNvSpPr txBox="1"/>
          <p:nvPr/>
        </p:nvSpPr>
        <p:spPr>
          <a:xfrm>
            <a:off x="665825" y="1837678"/>
            <a:ext cx="4474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highlight>
                  <a:srgbClr val="FFFF00"/>
                </a:highlight>
              </a:rPr>
              <a:t>Rozsah pojištění </a:t>
            </a:r>
            <a:r>
              <a:rPr lang="cs-CZ" b="1" dirty="0"/>
              <a:t>podle zákona č. 38/2004 Sb.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3C89547D-2A13-4009-BAC1-A8E3B9ADECCB}"/>
              </a:ext>
            </a:extLst>
          </p:cNvPr>
          <p:cNvSpPr/>
          <p:nvPr/>
        </p:nvSpPr>
        <p:spPr>
          <a:xfrm>
            <a:off x="6760518" y="1837678"/>
            <a:ext cx="45679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>
                <a:highlight>
                  <a:srgbClr val="FFFF00"/>
                </a:highlight>
              </a:rPr>
              <a:t>Rozsah pojištění </a:t>
            </a:r>
            <a:r>
              <a:rPr lang="cs-CZ" b="1" dirty="0"/>
              <a:t>podle zákona č. 170/2018 Sb.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96ECDC17-7B93-4CAE-A603-1D88406AB48B}"/>
              </a:ext>
            </a:extLst>
          </p:cNvPr>
          <p:cNvSpPr txBox="1"/>
          <p:nvPr/>
        </p:nvSpPr>
        <p:spPr>
          <a:xfrm>
            <a:off x="470517" y="2415342"/>
            <a:ext cx="532660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§ 8</a:t>
            </a:r>
          </a:p>
          <a:p>
            <a:r>
              <a:rPr lang="cs-CZ" dirty="0"/>
              <a:t>Pojišťovací makléř musí být po celou dobu výkonu činnosti pojišťovacího zprostředkovatele </a:t>
            </a:r>
            <a:r>
              <a:rPr lang="cs-CZ" b="1" dirty="0"/>
              <a:t>pojištěn pro případ odpovědnosti za škodu způsobenou výkonem této činnosti (obdobně agent podle § 7)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A2531FE6-77DE-4800-AC87-9C7C44DF0B21}"/>
              </a:ext>
            </a:extLst>
          </p:cNvPr>
          <p:cNvSpPr txBox="1"/>
          <p:nvPr/>
        </p:nvSpPr>
        <p:spPr>
          <a:xfrm>
            <a:off x="6533964" y="2270558"/>
            <a:ext cx="532660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§ 13</a:t>
            </a:r>
          </a:p>
          <a:p>
            <a:r>
              <a:rPr lang="cs-CZ" dirty="0"/>
              <a:t>Samostatný zprostředkovatel musí být pojištěn </a:t>
            </a:r>
            <a:r>
              <a:rPr lang="cs-CZ" b="1" dirty="0"/>
              <a:t>pro případ povinnosti nahradit </a:t>
            </a:r>
            <a:r>
              <a:rPr lang="cs-CZ" b="1" dirty="0">
                <a:highlight>
                  <a:srgbClr val="00FF00"/>
                </a:highlight>
              </a:rPr>
              <a:t>zákazníkovi</a:t>
            </a:r>
            <a:r>
              <a:rPr lang="cs-CZ" b="1" dirty="0"/>
              <a:t> škodu </a:t>
            </a:r>
            <a:r>
              <a:rPr lang="cs-CZ" dirty="0"/>
              <a:t>způsobenou </a:t>
            </a:r>
            <a:r>
              <a:rPr lang="cs-CZ" dirty="0">
                <a:highlight>
                  <a:srgbClr val="00FF00"/>
                </a:highlight>
              </a:rPr>
              <a:t>porušením některé z povinností samostatného zprostředkovatele</a:t>
            </a:r>
          </a:p>
        </p:txBody>
      </p:sp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AD83E588-024B-425F-809C-FADD0F14E981}"/>
              </a:ext>
            </a:extLst>
          </p:cNvPr>
          <p:cNvCxnSpPr/>
          <p:nvPr/>
        </p:nvCxnSpPr>
        <p:spPr>
          <a:xfrm>
            <a:off x="516384" y="3913385"/>
            <a:ext cx="1115923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9E74FD55-EF9C-4669-A5A1-7FD26EF8B125}"/>
              </a:ext>
            </a:extLst>
          </p:cNvPr>
          <p:cNvSpPr txBox="1"/>
          <p:nvPr/>
        </p:nvSpPr>
        <p:spPr>
          <a:xfrm>
            <a:off x="516385" y="4101002"/>
            <a:ext cx="1115923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Výklad pojmu zákazník podle zákona č. 170/2018 Sb., § 2, odst. l): zákazníkem </a:t>
            </a:r>
            <a:r>
              <a:rPr lang="cs-CZ" u="sng" dirty="0"/>
              <a:t>zájemce o pojištění </a:t>
            </a:r>
            <a:r>
              <a:rPr lang="cs-CZ" dirty="0"/>
              <a:t>nebo zajištění, </a:t>
            </a:r>
            <a:r>
              <a:rPr lang="cs-CZ" u="sng" dirty="0"/>
              <a:t>pojistník</a:t>
            </a:r>
            <a:r>
              <a:rPr lang="cs-CZ" dirty="0"/>
              <a:t> nebo </a:t>
            </a:r>
            <a:r>
              <a:rPr lang="cs-CZ" dirty="0" err="1"/>
              <a:t>zajistník</a:t>
            </a:r>
            <a:r>
              <a:rPr lang="cs-CZ" dirty="0"/>
              <a:t>,</a:t>
            </a:r>
          </a:p>
          <a:p>
            <a:endParaRPr lang="cs-CZ" dirty="0"/>
          </a:p>
          <a:p>
            <a:r>
              <a:rPr lang="cs-CZ" b="1" dirty="0"/>
              <a:t>Otázka: proč jen zájemce o pojištění nebo pojistník?</a:t>
            </a:r>
          </a:p>
          <a:p>
            <a:r>
              <a:rPr lang="cs-CZ" dirty="0"/>
              <a:t>Proč ne pojištěný, poškozený nebo jiná oprávněná osoba tak, jak tomu bylo v zákoně 38/2004 Sb.?</a:t>
            </a:r>
          </a:p>
          <a:p>
            <a:endParaRPr lang="cs-CZ" dirty="0"/>
          </a:p>
          <a:p>
            <a:r>
              <a:rPr lang="cs-CZ" b="1" dirty="0"/>
              <a:t>Jedná se o výrazné snížení rozsahu pojištění. Dosud se jednalo o odpovědnost za škodu. Podle 170/2018 Sb. se jedná jen o náhradě škody </a:t>
            </a:r>
            <a:r>
              <a:rPr lang="cs-CZ" b="1" dirty="0">
                <a:highlight>
                  <a:srgbClr val="00FF00"/>
                </a:highlight>
              </a:rPr>
              <a:t>zákazníkovi</a:t>
            </a:r>
            <a:r>
              <a:rPr lang="cs-CZ" b="1" dirty="0"/>
              <a:t>, tj. zájemci o pojištění nebo pojistníkovi (a nikomu dalšímu). A to z důvodu </a:t>
            </a:r>
            <a:r>
              <a:rPr lang="cs-CZ" b="1" dirty="0">
                <a:highlight>
                  <a:srgbClr val="00FF00"/>
                </a:highlight>
              </a:rPr>
              <a:t>porušení povinnosti SZ </a:t>
            </a:r>
            <a:r>
              <a:rPr lang="cs-CZ" b="1" dirty="0"/>
              <a:t>(porušení povinnosti SZ zdaleka neobsahuje všechny možné příčiny škody podle ObčZ).</a:t>
            </a:r>
          </a:p>
        </p:txBody>
      </p:sp>
    </p:spTree>
    <p:extLst>
      <p:ext uri="{BB962C8B-B14F-4D97-AF65-F5344CB8AC3E}">
        <p14:creationId xmlns:p14="http://schemas.microsoft.com/office/powerpoint/2010/main" val="1756085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46682AC9-37C1-406C-B71C-9852AC3E55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629346"/>
          </a:xfrm>
          <a:prstGeom prst="rect">
            <a:avLst/>
          </a:prstGeom>
        </p:spPr>
      </p:pic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53A43F44-377A-4E2D-AD53-DDC738A01C3E}"/>
              </a:ext>
            </a:extLst>
          </p:cNvPr>
          <p:cNvCxnSpPr>
            <a:cxnSpLocks/>
          </p:cNvCxnSpPr>
          <p:nvPr/>
        </p:nvCxnSpPr>
        <p:spPr>
          <a:xfrm>
            <a:off x="6096000" y="1837678"/>
            <a:ext cx="0" cy="22105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>
            <a:extLst>
              <a:ext uri="{FF2B5EF4-FFF2-40B4-BE49-F238E27FC236}">
                <a16:creationId xmlns:a16="http://schemas.microsoft.com/office/drawing/2014/main" id="{17A6B74E-202D-4C04-91DD-9CF4245B8752}"/>
              </a:ext>
            </a:extLst>
          </p:cNvPr>
          <p:cNvSpPr txBox="1"/>
          <p:nvPr/>
        </p:nvSpPr>
        <p:spPr>
          <a:xfrm>
            <a:off x="665825" y="1837678"/>
            <a:ext cx="4474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highlight>
                  <a:srgbClr val="FFFF00"/>
                </a:highlight>
              </a:rPr>
              <a:t>Zakázané výluky </a:t>
            </a:r>
            <a:r>
              <a:rPr lang="cs-CZ" b="1" dirty="0"/>
              <a:t>podle zákona č. 38/2004 Sb.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3C89547D-2A13-4009-BAC1-A8E3B9ADECCB}"/>
              </a:ext>
            </a:extLst>
          </p:cNvPr>
          <p:cNvSpPr/>
          <p:nvPr/>
        </p:nvSpPr>
        <p:spPr>
          <a:xfrm>
            <a:off x="6760518" y="1837678"/>
            <a:ext cx="45679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>
                <a:highlight>
                  <a:srgbClr val="FFFF00"/>
                </a:highlight>
              </a:rPr>
              <a:t>Zakázané výluky </a:t>
            </a:r>
            <a:r>
              <a:rPr lang="cs-CZ" b="1" dirty="0"/>
              <a:t>podle zákona č. 170/2018 Sb.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96ECDC17-7B93-4CAE-A603-1D88406AB48B}"/>
              </a:ext>
            </a:extLst>
          </p:cNvPr>
          <p:cNvSpPr txBox="1"/>
          <p:nvPr/>
        </p:nvSpPr>
        <p:spPr>
          <a:xfrm>
            <a:off x="437140" y="2197516"/>
            <a:ext cx="565885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§ 27, odst. 2, písm. c) a d)</a:t>
            </a:r>
          </a:p>
          <a:p>
            <a:r>
              <a:rPr lang="pl-PL" dirty="0"/>
              <a:t>...musí být sjednána tak, aby</a:t>
            </a:r>
            <a:endParaRPr lang="cs-CZ" dirty="0"/>
          </a:p>
          <a:p>
            <a:r>
              <a:rPr lang="cs-CZ" i="1" dirty="0"/>
              <a:t>c)</a:t>
            </a:r>
            <a:r>
              <a:rPr lang="cs-CZ" dirty="0"/>
              <a:t> z pojištění nebyly vyloučeny škody způsobené jednáním z nedbalosti, omylu nebo opomenutí,</a:t>
            </a:r>
          </a:p>
          <a:p>
            <a:r>
              <a:rPr lang="cs-CZ" i="1" dirty="0"/>
              <a:t>d)</a:t>
            </a:r>
            <a:r>
              <a:rPr lang="cs-CZ" dirty="0"/>
              <a:t> pojištění zahrnovalo i náhradu za ztrátu na majetku a za ztrátu dokladů pojistníka, </a:t>
            </a:r>
            <a:r>
              <a:rPr lang="cs-CZ" dirty="0">
                <a:highlight>
                  <a:srgbClr val="FFFF00"/>
                </a:highlight>
              </a:rPr>
              <a:t>pojištěného a poškozeného nebo jiné oprávněné osoby.</a:t>
            </a:r>
          </a:p>
          <a:p>
            <a:endParaRPr lang="cs-CZ" b="1" dirty="0"/>
          </a:p>
        </p:txBody>
      </p:sp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AD83E588-024B-425F-809C-FADD0F14E981}"/>
              </a:ext>
            </a:extLst>
          </p:cNvPr>
          <p:cNvCxnSpPr/>
          <p:nvPr/>
        </p:nvCxnSpPr>
        <p:spPr>
          <a:xfrm>
            <a:off x="470517" y="4287915"/>
            <a:ext cx="1115923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9E74FD55-EF9C-4669-A5A1-7FD26EF8B125}"/>
              </a:ext>
            </a:extLst>
          </p:cNvPr>
          <p:cNvSpPr txBox="1"/>
          <p:nvPr/>
        </p:nvSpPr>
        <p:spPr>
          <a:xfrm>
            <a:off x="665825" y="4434603"/>
            <a:ext cx="109639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Dejte si pozor na návrh pojistné smlouvy, kde je vyloučen z pojištění </a:t>
            </a:r>
            <a:r>
              <a:rPr lang="cs-CZ" sz="3200" b="1" dirty="0">
                <a:highlight>
                  <a:srgbClr val="FFFF00"/>
                </a:highlight>
              </a:rPr>
              <a:t>omyl, opomenutí</a:t>
            </a:r>
            <a:r>
              <a:rPr lang="cs-CZ" sz="3200" b="1" dirty="0"/>
              <a:t>, ztráta dokladů, …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57175BB9-3AD0-44E8-8F23-246C6A7FC29B}"/>
              </a:ext>
            </a:extLst>
          </p:cNvPr>
          <p:cNvSpPr txBox="1"/>
          <p:nvPr/>
        </p:nvSpPr>
        <p:spPr>
          <a:xfrm>
            <a:off x="8500828" y="2878130"/>
            <a:ext cx="21253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Žádné!!!</a:t>
            </a:r>
          </a:p>
        </p:txBody>
      </p:sp>
    </p:spTree>
    <p:extLst>
      <p:ext uri="{BB962C8B-B14F-4D97-AF65-F5344CB8AC3E}">
        <p14:creationId xmlns:p14="http://schemas.microsoft.com/office/powerpoint/2010/main" val="1913296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C4A2B1-33CA-AB63-9177-5DFC1DE34B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>
            <a:extLst>
              <a:ext uri="{FF2B5EF4-FFF2-40B4-BE49-F238E27FC236}">
                <a16:creationId xmlns:a16="http://schemas.microsoft.com/office/drawing/2014/main" id="{CE462502-04E2-A71C-63B6-CF0D1F66B17E}"/>
              </a:ext>
            </a:extLst>
          </p:cNvPr>
          <p:cNvSpPr txBox="1"/>
          <p:nvPr/>
        </p:nvSpPr>
        <p:spPr>
          <a:xfrm>
            <a:off x="231710" y="1773040"/>
            <a:ext cx="11430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400" b="1" dirty="0"/>
          </a:p>
          <a:p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ABE64100-07E1-BD03-97F1-1600033D45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2000" cy="1614714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1106CD3E-14E1-B6C9-A61A-7DA7E1E39308}"/>
              </a:ext>
            </a:extLst>
          </p:cNvPr>
          <p:cNvSpPr txBox="1"/>
          <p:nvPr/>
        </p:nvSpPr>
        <p:spPr>
          <a:xfrm>
            <a:off x="345233" y="1614714"/>
            <a:ext cx="11615057" cy="49552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3200" b="1" dirty="0"/>
              <a:t>ČSOB Pojišťovna, VPP OPR 2014</a:t>
            </a:r>
          </a:p>
          <a:p>
            <a:r>
              <a:rPr lang="cs-CZ" sz="3200" dirty="0"/>
              <a:t>čl. V, odst. 4.3.:</a:t>
            </a:r>
          </a:p>
          <a:p>
            <a:r>
              <a:rPr lang="cs-CZ" sz="3200" dirty="0"/>
              <a:t>Pojištění se dále nevztahuje na újmu způsobenou:</a:t>
            </a:r>
          </a:p>
          <a:p>
            <a:pPr marL="342900" indent="-342900">
              <a:buAutoNum type="alphaLcParenR"/>
            </a:pPr>
            <a:r>
              <a:rPr lang="cs-CZ" sz="3200" u="sng" dirty="0"/>
              <a:t>nesprávně stanovenou pojistnou částkou</a:t>
            </a:r>
            <a:r>
              <a:rPr lang="cs-CZ" sz="3200" dirty="0"/>
              <a:t>, v důsledku čehož pojišťovna uplatnila podpojištění</a:t>
            </a:r>
          </a:p>
          <a:p>
            <a:endParaRPr lang="cs-CZ" sz="3600" dirty="0"/>
          </a:p>
          <a:p>
            <a:r>
              <a:rPr lang="cs-CZ" sz="2400" b="1" strike="sngStrike" dirty="0"/>
              <a:t>Zák. č. 37/2004 Sb. § 5 Povinné pojištění</a:t>
            </a:r>
            <a:r>
              <a:rPr lang="cs-CZ" sz="2400" b="1" dirty="0"/>
              <a:t>    Neplatí od 1. 1. 2014</a:t>
            </a:r>
            <a:endParaRPr lang="cs-CZ" sz="2400" b="1" strike="sngStrike" dirty="0"/>
          </a:p>
          <a:p>
            <a:r>
              <a:rPr lang="cs-CZ" sz="2400" i="1" strike="sngStrike" dirty="0"/>
              <a:t>(1)</a:t>
            </a:r>
            <a:r>
              <a:rPr lang="cs-CZ" sz="2400" strike="sngStrike" dirty="0"/>
              <a:t> Je-li </a:t>
            </a:r>
            <a:r>
              <a:rPr lang="cs-CZ" sz="2400" strike="sngStrike" dirty="0">
                <a:highlight>
                  <a:srgbClr val="FFFF00"/>
                </a:highlight>
              </a:rPr>
              <a:t>zvláštním právním předpisem </a:t>
            </a:r>
            <a:r>
              <a:rPr lang="cs-CZ" sz="2400" strike="sngStrike" dirty="0"/>
              <a:t>stanovena osobě povinnost uzavřít pojistnou smlouvu (dále jen "povinné pojištění"), lze se v pojistné smlouvě odchýlit od ustanovení tohoto zákona, jen pokud to tento zákon nebo </a:t>
            </a:r>
            <a:r>
              <a:rPr lang="cs-CZ" sz="2400" strike="sngStrike" dirty="0">
                <a:highlight>
                  <a:srgbClr val="FFFF00"/>
                </a:highlight>
              </a:rPr>
              <a:t>zvláštní právní předpis připouští a nedojde-li tím ke snížení rozsahu soukromého pojištění stanoveného zvláštním právním předpisem</a:t>
            </a:r>
            <a:r>
              <a:rPr lang="cs-CZ" sz="2400" strike="sngStrik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01950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46682AC9-37C1-406C-B71C-9852AC3E55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629346"/>
          </a:xfrm>
          <a:prstGeom prst="rect">
            <a:avLst/>
          </a:prstGeom>
        </p:spPr>
      </p:pic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53A43F44-377A-4E2D-AD53-DDC738A01C3E}"/>
              </a:ext>
            </a:extLst>
          </p:cNvPr>
          <p:cNvCxnSpPr>
            <a:cxnSpLocks/>
          </p:cNvCxnSpPr>
          <p:nvPr/>
        </p:nvCxnSpPr>
        <p:spPr>
          <a:xfrm>
            <a:off x="6096000" y="1837678"/>
            <a:ext cx="0" cy="22105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>
            <a:extLst>
              <a:ext uri="{FF2B5EF4-FFF2-40B4-BE49-F238E27FC236}">
                <a16:creationId xmlns:a16="http://schemas.microsoft.com/office/drawing/2014/main" id="{17A6B74E-202D-4C04-91DD-9CF4245B8752}"/>
              </a:ext>
            </a:extLst>
          </p:cNvPr>
          <p:cNvSpPr txBox="1"/>
          <p:nvPr/>
        </p:nvSpPr>
        <p:spPr>
          <a:xfrm>
            <a:off x="665825" y="1837678"/>
            <a:ext cx="51731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highlight>
                  <a:srgbClr val="FFFF00"/>
                </a:highlight>
              </a:rPr>
              <a:t>Povinně pojištěné osoby </a:t>
            </a:r>
            <a:r>
              <a:rPr lang="cs-CZ" b="1" dirty="0"/>
              <a:t>podle zákona č. 38/2004 Sb.:</a:t>
            </a:r>
          </a:p>
          <a:p>
            <a:endParaRPr lang="cs-CZ" b="1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3C89547D-2A13-4009-BAC1-A8E3B9ADECCB}"/>
              </a:ext>
            </a:extLst>
          </p:cNvPr>
          <p:cNvSpPr/>
          <p:nvPr/>
        </p:nvSpPr>
        <p:spPr>
          <a:xfrm>
            <a:off x="6324682" y="1837677"/>
            <a:ext cx="53969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>
                <a:highlight>
                  <a:srgbClr val="FFFF00"/>
                </a:highlight>
              </a:rPr>
              <a:t>Povinně pojištěné osoby </a:t>
            </a:r>
            <a:r>
              <a:rPr lang="cs-CZ" b="1" dirty="0"/>
              <a:t>podle zákona č. 170/2018 Sb.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96ECDC17-7B93-4CAE-A603-1D88406AB48B}"/>
              </a:ext>
            </a:extLst>
          </p:cNvPr>
          <p:cNvSpPr txBox="1"/>
          <p:nvPr/>
        </p:nvSpPr>
        <p:spPr>
          <a:xfrm>
            <a:off x="437143" y="2570085"/>
            <a:ext cx="565885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§ 27, odst. 2, písm. b)</a:t>
            </a:r>
          </a:p>
          <a:p>
            <a:r>
              <a:rPr lang="pl-PL" dirty="0"/>
              <a:t>... musí být sjednána tak, aby</a:t>
            </a:r>
            <a:endParaRPr lang="cs-CZ" dirty="0"/>
          </a:p>
          <a:p>
            <a:r>
              <a:rPr lang="cs-CZ" i="1" dirty="0"/>
              <a:t>b)</a:t>
            </a:r>
            <a:r>
              <a:rPr lang="cs-CZ" dirty="0"/>
              <a:t> se pojištění vztahovalo i na odpovědnost osob jednajících jménem pojišťovacího zprostředkovatele nebo samostatného likvidátora pojistných událostí,</a:t>
            </a:r>
            <a:endParaRPr lang="cs-CZ" b="1" dirty="0"/>
          </a:p>
        </p:txBody>
      </p:sp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AD83E588-024B-425F-809C-FADD0F14E981}"/>
              </a:ext>
            </a:extLst>
          </p:cNvPr>
          <p:cNvCxnSpPr/>
          <p:nvPr/>
        </p:nvCxnSpPr>
        <p:spPr>
          <a:xfrm>
            <a:off x="470517" y="4287915"/>
            <a:ext cx="1115923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ovéPole 1">
            <a:extLst>
              <a:ext uri="{FF2B5EF4-FFF2-40B4-BE49-F238E27FC236}">
                <a16:creationId xmlns:a16="http://schemas.microsoft.com/office/drawing/2014/main" id="{57175BB9-3AD0-44E8-8F23-246C6A7FC29B}"/>
              </a:ext>
            </a:extLst>
          </p:cNvPr>
          <p:cNvSpPr txBox="1"/>
          <p:nvPr/>
        </p:nvSpPr>
        <p:spPr>
          <a:xfrm>
            <a:off x="7022354" y="2878130"/>
            <a:ext cx="416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Samostatný zprostředkovatel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885DD47F-57DC-2E82-E928-095E3FCE1832}"/>
              </a:ext>
            </a:extLst>
          </p:cNvPr>
          <p:cNvSpPr txBox="1"/>
          <p:nvPr/>
        </p:nvSpPr>
        <p:spPr>
          <a:xfrm>
            <a:off x="470517" y="4988152"/>
            <a:ext cx="1093856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600" b="1" dirty="0">
                <a:highlight>
                  <a:srgbClr val="FF0000"/>
                </a:highlight>
              </a:rPr>
              <a:t>A co vázaní zástupci???</a:t>
            </a:r>
          </a:p>
        </p:txBody>
      </p:sp>
    </p:spTree>
    <p:extLst>
      <p:ext uri="{BB962C8B-B14F-4D97-AF65-F5344CB8AC3E}">
        <p14:creationId xmlns:p14="http://schemas.microsoft.com/office/powerpoint/2010/main" val="8090296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46682AC9-37C1-406C-B71C-9852AC3E55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629346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BB9047F4-63FE-DC31-984C-325AEB44A911}"/>
              </a:ext>
            </a:extLst>
          </p:cNvPr>
          <p:cNvSpPr txBox="1"/>
          <p:nvPr/>
        </p:nvSpPr>
        <p:spPr>
          <a:xfrm>
            <a:off x="155206" y="1800504"/>
            <a:ext cx="11660094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ObčZ, § 2914</a:t>
            </a:r>
          </a:p>
          <a:p>
            <a:r>
              <a:rPr lang="cs-CZ" sz="2400" i="1" dirty="0">
                <a:highlight>
                  <a:srgbClr val="C0C0C0"/>
                </a:highlight>
              </a:rPr>
              <a:t>Kdo při své činnosti použije zmocněnce, zaměstnance nebo jiného pomocníka, nahradí škodu jím způsobenou stejně, jako by ji způsobil sám</a:t>
            </a:r>
            <a:r>
              <a:rPr lang="cs-CZ" sz="2400" i="1" dirty="0"/>
              <a:t>. </a:t>
            </a:r>
            <a:r>
              <a:rPr lang="cs-CZ" sz="2400" i="1" dirty="0">
                <a:highlight>
                  <a:srgbClr val="00FF00"/>
                </a:highlight>
              </a:rPr>
              <a:t>Zavázal-li se však někdo při plnění jiné osoby provést určitou činnost samostatně, nepovažuje se za pomocníka</a:t>
            </a:r>
            <a:r>
              <a:rPr lang="cs-CZ" sz="2400" i="1" dirty="0"/>
              <a:t>; </a:t>
            </a:r>
            <a:r>
              <a:rPr lang="cs-CZ" sz="2400" i="1" dirty="0">
                <a:highlight>
                  <a:srgbClr val="FFFF00"/>
                </a:highlight>
              </a:rPr>
              <a:t>pokud ho však tato jiná osoba nepečlivě vybrala nebo na něho nedostatečně dohlížela, ručí za splnění jeho povinnosti k náhradě škody</a:t>
            </a:r>
            <a:r>
              <a:rPr lang="cs-CZ" sz="2400" i="1" dirty="0"/>
              <a:t>.</a:t>
            </a:r>
          </a:p>
          <a:p>
            <a:endParaRPr lang="cs-CZ" sz="2400" dirty="0"/>
          </a:p>
          <a:p>
            <a:r>
              <a:rPr lang="cs-CZ" sz="2400" dirty="0"/>
              <a:t>Co to znamená „</a:t>
            </a:r>
            <a:r>
              <a:rPr lang="cs-CZ" sz="2400" i="1" dirty="0"/>
              <a:t> </a:t>
            </a:r>
            <a:r>
              <a:rPr lang="cs-CZ" sz="2400" i="1" dirty="0">
                <a:highlight>
                  <a:srgbClr val="00FF00"/>
                </a:highlight>
              </a:rPr>
              <a:t>Zavázal-li se však někdo při plnění jiné osoby provést určitou činnost samostatně</a:t>
            </a:r>
            <a:r>
              <a:rPr lang="cs-CZ" sz="2400" i="1" dirty="0"/>
              <a:t>“?</a:t>
            </a:r>
          </a:p>
          <a:p>
            <a:endParaRPr lang="cs-CZ" sz="2400" i="1" dirty="0"/>
          </a:p>
          <a:p>
            <a:r>
              <a:rPr lang="cs-CZ" sz="2400" dirty="0"/>
              <a:t>Odpověď 1: to znamená podnikatelským způsobem (autor odpovědi PhDr. Vladimír Přikryl, MF)</a:t>
            </a:r>
          </a:p>
          <a:p>
            <a:pPr algn="just"/>
            <a:r>
              <a:rPr lang="cs-CZ" sz="2400" dirty="0"/>
              <a:t>Odpověď 2: </a:t>
            </a:r>
            <a:r>
              <a:rPr lang="cs-CZ" sz="2800" b="1" dirty="0"/>
              <a:t>Rozsudek Nejvyššího soudu ze dne 11. 6. 2024, 25 </a:t>
            </a:r>
            <a:r>
              <a:rPr lang="cs-CZ" sz="2800" b="1" dirty="0" err="1"/>
              <a:t>Cdo</a:t>
            </a:r>
            <a:r>
              <a:rPr lang="cs-CZ" sz="2800" b="1" dirty="0"/>
              <a:t> 2613/2022 </a:t>
            </a:r>
            <a:endParaRPr lang="cs-CZ" sz="2400" b="1" dirty="0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DA368850-D718-366F-D99E-AB8CB79FF32A}"/>
              </a:ext>
            </a:extLst>
          </p:cNvPr>
          <p:cNvSpPr/>
          <p:nvPr/>
        </p:nvSpPr>
        <p:spPr>
          <a:xfrm>
            <a:off x="155206" y="4208206"/>
            <a:ext cx="11496020" cy="1995949"/>
          </a:xfrm>
          <a:prstGeom prst="rect">
            <a:avLst/>
          </a:prstGeom>
          <a:solidFill>
            <a:srgbClr val="FF0000">
              <a:alpha val="1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71492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B36E7E-77E5-270F-9E24-83B6191B3C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>
            <a:extLst>
              <a:ext uri="{FF2B5EF4-FFF2-40B4-BE49-F238E27FC236}">
                <a16:creationId xmlns:a16="http://schemas.microsoft.com/office/drawing/2014/main" id="{25767DFE-240B-E0CD-F508-0C55E223195E}"/>
              </a:ext>
            </a:extLst>
          </p:cNvPr>
          <p:cNvSpPr txBox="1"/>
          <p:nvPr/>
        </p:nvSpPr>
        <p:spPr>
          <a:xfrm>
            <a:off x="231710" y="1773040"/>
            <a:ext cx="114300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i="1" dirty="0"/>
              <a:t>Vázaný zástupce vs. Samostatný zprostředkovatel.</a:t>
            </a:r>
          </a:p>
          <a:p>
            <a:endParaRPr lang="cs-CZ" sz="2400" i="1" dirty="0">
              <a:highlight>
                <a:srgbClr val="C0C0C0"/>
              </a:highlight>
            </a:endParaRPr>
          </a:p>
          <a:p>
            <a:endParaRPr lang="cs-CZ" sz="2400" i="1" dirty="0">
              <a:highlight>
                <a:srgbClr val="C0C0C0"/>
              </a:highlight>
            </a:endParaRPr>
          </a:p>
          <a:p>
            <a:r>
              <a:rPr lang="cs-CZ" sz="2400" i="1" dirty="0">
                <a:highlight>
                  <a:srgbClr val="C0C0C0"/>
                </a:highlight>
              </a:rPr>
              <a:t>Kdo při své činnosti použije </a:t>
            </a:r>
          </a:p>
          <a:p>
            <a:r>
              <a:rPr lang="cs-CZ" sz="2400" b="1" i="1" dirty="0">
                <a:highlight>
                  <a:srgbClr val="C0C0C0"/>
                </a:highlight>
              </a:rPr>
              <a:t>zmocněnce</a:t>
            </a:r>
            <a:r>
              <a:rPr lang="cs-CZ" sz="2400" i="1" dirty="0">
                <a:highlight>
                  <a:srgbClr val="C0C0C0"/>
                </a:highlight>
              </a:rPr>
              <a:t>, </a:t>
            </a:r>
          </a:p>
          <a:p>
            <a:r>
              <a:rPr lang="cs-CZ" sz="2400" i="1" strike="sngStrike" dirty="0">
                <a:highlight>
                  <a:srgbClr val="C0C0C0"/>
                </a:highlight>
              </a:rPr>
              <a:t>zaměstnance</a:t>
            </a:r>
            <a:r>
              <a:rPr lang="cs-CZ" sz="2400" i="1" dirty="0">
                <a:highlight>
                  <a:srgbClr val="C0C0C0"/>
                </a:highlight>
              </a:rPr>
              <a:t> nebo </a:t>
            </a:r>
          </a:p>
          <a:p>
            <a:r>
              <a:rPr lang="cs-CZ" sz="2400" i="1" strike="sngStrike" dirty="0">
                <a:highlight>
                  <a:srgbClr val="C0C0C0"/>
                </a:highlight>
              </a:rPr>
              <a:t>jiného pomocníka</a:t>
            </a:r>
            <a:r>
              <a:rPr lang="cs-CZ" sz="2400" i="1" dirty="0">
                <a:highlight>
                  <a:srgbClr val="C0C0C0"/>
                </a:highlight>
              </a:rPr>
              <a:t>, </a:t>
            </a:r>
          </a:p>
          <a:p>
            <a:r>
              <a:rPr lang="cs-CZ" sz="2400" i="1" dirty="0">
                <a:highlight>
                  <a:srgbClr val="C0C0C0"/>
                </a:highlight>
              </a:rPr>
              <a:t>nahradí škodu jím způsobenou stejně, jako by ji způsobil sám</a:t>
            </a:r>
          </a:p>
          <a:p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10D352D8-2F4E-E364-C404-8BE433156D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2000" cy="1614714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Rukopis 2">
                <a:extLst>
                  <a:ext uri="{FF2B5EF4-FFF2-40B4-BE49-F238E27FC236}">
                    <a16:creationId xmlns:a16="http://schemas.microsoft.com/office/drawing/2014/main" id="{AFEB84FB-F87F-6BE4-D0E8-1FBEE41CFB76}"/>
                  </a:ext>
                </a:extLst>
              </p14:cNvPr>
              <p14:cNvContentPartPr/>
              <p14:nvPr/>
            </p14:nvContentPartPr>
            <p14:xfrm>
              <a:off x="1050314" y="2935302"/>
              <a:ext cx="360" cy="360"/>
            </p14:xfrm>
          </p:contentPart>
        </mc:Choice>
        <mc:Fallback xmlns="">
          <p:pic>
            <p:nvPicPr>
              <p:cNvPr id="3" name="Rukopis 2">
                <a:extLst>
                  <a:ext uri="{FF2B5EF4-FFF2-40B4-BE49-F238E27FC236}">
                    <a16:creationId xmlns:a16="http://schemas.microsoft.com/office/drawing/2014/main" id="{AFEB84FB-F87F-6BE4-D0E8-1FBEE41CFB7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41674" y="2926302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2" name="Rukopis 11">
                <a:extLst>
                  <a:ext uri="{FF2B5EF4-FFF2-40B4-BE49-F238E27FC236}">
                    <a16:creationId xmlns:a16="http://schemas.microsoft.com/office/drawing/2014/main" id="{6EA78677-C7B3-3253-DE9E-CE238DDDEB8E}"/>
                  </a:ext>
                </a:extLst>
              </p14:cNvPr>
              <p14:cNvContentPartPr/>
              <p14:nvPr/>
            </p14:nvContentPartPr>
            <p14:xfrm>
              <a:off x="50720" y="3532600"/>
              <a:ext cx="313560" cy="360"/>
            </p14:xfrm>
          </p:contentPart>
        </mc:Choice>
        <mc:Fallback xmlns="">
          <p:pic>
            <p:nvPicPr>
              <p:cNvPr id="12" name="Rukopis 11">
                <a:extLst>
                  <a:ext uri="{FF2B5EF4-FFF2-40B4-BE49-F238E27FC236}">
                    <a16:creationId xmlns:a16="http://schemas.microsoft.com/office/drawing/2014/main" id="{6EA78677-C7B3-3253-DE9E-CE238DDDEB8E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2080" y="3523600"/>
                <a:ext cx="3312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3" name="Rukopis 12">
                <a:extLst>
                  <a:ext uri="{FF2B5EF4-FFF2-40B4-BE49-F238E27FC236}">
                    <a16:creationId xmlns:a16="http://schemas.microsoft.com/office/drawing/2014/main" id="{2CA30F55-70FE-F085-E26B-5D78E01C95FB}"/>
                  </a:ext>
                </a:extLst>
              </p14:cNvPr>
              <p14:cNvContentPartPr/>
              <p14:nvPr/>
            </p14:nvContentPartPr>
            <p14:xfrm>
              <a:off x="314960" y="2221840"/>
              <a:ext cx="2132640" cy="360"/>
            </p14:xfrm>
          </p:contentPart>
        </mc:Choice>
        <mc:Fallback xmlns="">
          <p:pic>
            <p:nvPicPr>
              <p:cNvPr id="13" name="Rukopis 12">
                <a:extLst>
                  <a:ext uri="{FF2B5EF4-FFF2-40B4-BE49-F238E27FC236}">
                    <a16:creationId xmlns:a16="http://schemas.microsoft.com/office/drawing/2014/main" id="{2CA30F55-70FE-F085-E26B-5D78E01C95FB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305960" y="2213200"/>
                <a:ext cx="215028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4" name="Rukopis 13">
                <a:extLst>
                  <a:ext uri="{FF2B5EF4-FFF2-40B4-BE49-F238E27FC236}">
                    <a16:creationId xmlns:a16="http://schemas.microsoft.com/office/drawing/2014/main" id="{AE5C73D0-8C2E-9FCF-B891-A0203A343A24}"/>
                  </a:ext>
                </a:extLst>
              </p14:cNvPr>
              <p14:cNvContentPartPr/>
              <p14:nvPr/>
            </p14:nvContentPartPr>
            <p14:xfrm>
              <a:off x="2844320" y="2221840"/>
              <a:ext cx="3606120" cy="360"/>
            </p14:xfrm>
          </p:contentPart>
        </mc:Choice>
        <mc:Fallback xmlns="">
          <p:pic>
            <p:nvPicPr>
              <p:cNvPr id="14" name="Rukopis 13">
                <a:extLst>
                  <a:ext uri="{FF2B5EF4-FFF2-40B4-BE49-F238E27FC236}">
                    <a16:creationId xmlns:a16="http://schemas.microsoft.com/office/drawing/2014/main" id="{AE5C73D0-8C2E-9FCF-B891-A0203A343A24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835680" y="2213200"/>
                <a:ext cx="362376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5" name="Rukopis 14">
                <a:extLst>
                  <a:ext uri="{FF2B5EF4-FFF2-40B4-BE49-F238E27FC236}">
                    <a16:creationId xmlns:a16="http://schemas.microsoft.com/office/drawing/2014/main" id="{08585C08-D6B2-688E-A937-5B5FA7CD4E20}"/>
                  </a:ext>
                </a:extLst>
              </p14:cNvPr>
              <p14:cNvContentPartPr/>
              <p14:nvPr/>
            </p14:nvContentPartPr>
            <p14:xfrm>
              <a:off x="49280" y="2217880"/>
              <a:ext cx="279720" cy="1314360"/>
            </p14:xfrm>
          </p:contentPart>
        </mc:Choice>
        <mc:Fallback xmlns="">
          <p:pic>
            <p:nvPicPr>
              <p:cNvPr id="15" name="Rukopis 14">
                <a:extLst>
                  <a:ext uri="{FF2B5EF4-FFF2-40B4-BE49-F238E27FC236}">
                    <a16:creationId xmlns:a16="http://schemas.microsoft.com/office/drawing/2014/main" id="{08585C08-D6B2-688E-A937-5B5FA7CD4E20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40640" y="2208880"/>
                <a:ext cx="297360" cy="133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6" name="Rukopis 15">
                <a:extLst>
                  <a:ext uri="{FF2B5EF4-FFF2-40B4-BE49-F238E27FC236}">
                    <a16:creationId xmlns:a16="http://schemas.microsoft.com/office/drawing/2014/main" id="{35881223-BB04-7B74-A3E5-234FE78FE48E}"/>
                  </a:ext>
                </a:extLst>
              </p14:cNvPr>
              <p14:cNvContentPartPr/>
              <p14:nvPr/>
            </p14:nvContentPartPr>
            <p14:xfrm>
              <a:off x="335120" y="3272680"/>
              <a:ext cx="3317760" cy="360"/>
            </p14:xfrm>
          </p:contentPart>
        </mc:Choice>
        <mc:Fallback xmlns="">
          <p:pic>
            <p:nvPicPr>
              <p:cNvPr id="16" name="Rukopis 15">
                <a:extLst>
                  <a:ext uri="{FF2B5EF4-FFF2-40B4-BE49-F238E27FC236}">
                    <a16:creationId xmlns:a16="http://schemas.microsoft.com/office/drawing/2014/main" id="{35881223-BB04-7B74-A3E5-234FE78FE48E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326120" y="3264040"/>
                <a:ext cx="33354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18" name="Rukopis 17">
                <a:extLst>
                  <a:ext uri="{FF2B5EF4-FFF2-40B4-BE49-F238E27FC236}">
                    <a16:creationId xmlns:a16="http://schemas.microsoft.com/office/drawing/2014/main" id="{06CFC379-E6BB-2BBA-1AF4-2D32C2806803}"/>
                  </a:ext>
                </a:extLst>
              </p14:cNvPr>
              <p14:cNvContentPartPr/>
              <p14:nvPr/>
            </p14:nvContentPartPr>
            <p14:xfrm>
              <a:off x="3657920" y="2240200"/>
              <a:ext cx="2883240" cy="1049760"/>
            </p14:xfrm>
          </p:contentPart>
        </mc:Choice>
        <mc:Fallback xmlns="">
          <p:pic>
            <p:nvPicPr>
              <p:cNvPr id="18" name="Rukopis 17">
                <a:extLst>
                  <a:ext uri="{FF2B5EF4-FFF2-40B4-BE49-F238E27FC236}">
                    <a16:creationId xmlns:a16="http://schemas.microsoft.com/office/drawing/2014/main" id="{06CFC379-E6BB-2BBA-1AF4-2D32C2806803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3648920" y="2231560"/>
                <a:ext cx="2900880" cy="1067400"/>
              </a:xfrm>
              <a:prstGeom prst="rect">
                <a:avLst/>
              </a:prstGeom>
            </p:spPr>
          </p:pic>
        </mc:Fallback>
      </mc:AlternateContent>
      <p:sp>
        <p:nvSpPr>
          <p:cNvPr id="23" name="TextovéPole 22">
            <a:extLst>
              <a:ext uri="{FF2B5EF4-FFF2-40B4-BE49-F238E27FC236}">
                <a16:creationId xmlns:a16="http://schemas.microsoft.com/office/drawing/2014/main" id="{44CCC3EC-38B6-EE4F-1533-9F489FB7E3D8}"/>
              </a:ext>
            </a:extLst>
          </p:cNvPr>
          <p:cNvSpPr txBox="1"/>
          <p:nvPr/>
        </p:nvSpPr>
        <p:spPr>
          <a:xfrm>
            <a:off x="314960" y="5097027"/>
            <a:ext cx="115277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Plná moc vázaného zástupce je jeho pojištění profesní odpovědnosti (protože je zmocněnec)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1852833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583E2A-641D-FC9C-AB2E-F036B9418F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>
            <a:extLst>
              <a:ext uri="{FF2B5EF4-FFF2-40B4-BE49-F238E27FC236}">
                <a16:creationId xmlns:a16="http://schemas.microsoft.com/office/drawing/2014/main" id="{83A3F080-8E29-8BB9-F46E-F9AE614327AC}"/>
              </a:ext>
            </a:extLst>
          </p:cNvPr>
          <p:cNvSpPr txBox="1"/>
          <p:nvPr/>
        </p:nvSpPr>
        <p:spPr>
          <a:xfrm>
            <a:off x="231710" y="1773040"/>
            <a:ext cx="11430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400" b="1" dirty="0"/>
          </a:p>
          <a:p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56C87105-313D-86ED-8F1C-611F6C7F80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2000" cy="1614714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D583B11A-DBA4-FAB9-22DE-2002C12EE361}"/>
              </a:ext>
            </a:extLst>
          </p:cNvPr>
          <p:cNvSpPr txBox="1"/>
          <p:nvPr/>
        </p:nvSpPr>
        <p:spPr>
          <a:xfrm>
            <a:off x="231710" y="2032000"/>
            <a:ext cx="1172858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u="sng" dirty="0"/>
              <a:t>A co přechod práva na pojistitele podle § 2820 </a:t>
            </a:r>
            <a:r>
              <a:rPr lang="cs-CZ" sz="3200" u="sng" dirty="0" err="1"/>
              <a:t>ObčZ</a:t>
            </a:r>
            <a:r>
              <a:rPr lang="cs-CZ" sz="3200" u="sng" dirty="0"/>
              <a:t>?</a:t>
            </a:r>
          </a:p>
          <a:p>
            <a:r>
              <a:rPr lang="cs-CZ" sz="3200" dirty="0"/>
              <a:t>(pojistitel uhradí škodu za samostatného pojišťovacího zprostředkovatele a následně uplatní regres u vázaného zástupce).</a:t>
            </a:r>
          </a:p>
          <a:p>
            <a:endParaRPr lang="cs-CZ" sz="3200" dirty="0"/>
          </a:p>
          <a:p>
            <a:endParaRPr lang="cs-CZ" sz="3200" dirty="0"/>
          </a:p>
          <a:p>
            <a:r>
              <a:rPr lang="cs-CZ" sz="3200" b="1" dirty="0"/>
              <a:t>Proto je důležité aby i vázaní zástupci byli pojištěnými ve smlouvě o pojištění profesní odpovědnosti samostatného zprostředkovatele.</a:t>
            </a:r>
          </a:p>
          <a:p>
            <a:endParaRPr lang="cs-CZ" sz="3200" dirty="0"/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63935018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4553</TotalTime>
  <Words>1699</Words>
  <Application>Microsoft Office PowerPoint</Application>
  <PresentationFormat>Širokoúhlá obrazovka</PresentationFormat>
  <Paragraphs>137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8" baseType="lpstr">
      <vt:lpstr>Aptos</vt:lpstr>
      <vt:lpstr>Arial</vt:lpstr>
      <vt:lpstr>Calibri</vt:lpstr>
      <vt:lpstr>Calibri Light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Gusta</dc:creator>
  <cp:lastModifiedBy>Gustav Vacek</cp:lastModifiedBy>
  <cp:revision>333</cp:revision>
  <dcterms:created xsi:type="dcterms:W3CDTF">2018-10-27T18:49:04Z</dcterms:created>
  <dcterms:modified xsi:type="dcterms:W3CDTF">2024-10-22T08:01:15Z</dcterms:modified>
</cp:coreProperties>
</file>