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13" r:id="rId3"/>
    <p:sldId id="285" r:id="rId4"/>
    <p:sldId id="302" r:id="rId5"/>
    <p:sldId id="261" r:id="rId6"/>
    <p:sldId id="305" r:id="rId7"/>
    <p:sldId id="306" r:id="rId8"/>
    <p:sldId id="260" r:id="rId9"/>
    <p:sldId id="262" r:id="rId10"/>
    <p:sldId id="307" r:id="rId11"/>
    <p:sldId id="263" r:id="rId12"/>
    <p:sldId id="259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14" r:id="rId23"/>
    <p:sldId id="31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1:51:17.9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5:15.72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0,'870'0,"-942"0,46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5:27.19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1,'5899'0,"-5874"0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5:44.8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1,'9992'0,"-9968"0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6:14.05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777 0,'-775'3646,"808"-3800,-62 287,24-108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6:52.4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1,'9197'0,"-9179"0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9T12:28:07.98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2916,'7988'-2908,"-7967"2901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9CF5A-03DA-41CF-BBBD-E6608138C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9FB34-A853-43EE-A393-8EE6B4734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ACAB43-27BF-47CD-9D83-0ADF8931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748B2-D225-421E-BDD5-E621AC94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F5F46-3A17-4900-9593-9BD8DE80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2CBE7-90E8-4AE3-BE70-A2890730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B41D26-4A12-4D8F-AC20-C9DCEE59E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79FCE4-87AA-4C0E-8CD6-8F8B6816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4E4BD2-46E4-4C14-A837-4936C6CE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05CB6B-75A4-4D41-8CBE-8E8F8E62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25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53C98C-7741-400F-A481-B6AFE733A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95639E-4CC0-46ED-85C6-282BF063C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641DFA-9EDF-4094-9128-0C53E07D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5DCBAE-E47F-4A42-8F7C-FEE257F3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33E78-7B10-4AAC-9EE5-87B226BC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81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E83ED-3555-46E5-AA4B-F11B1696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D8C00-9E81-4E19-9D45-FD95004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D0CAD-5003-491D-8E3B-0F7C3BE9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E97E64-7E45-4571-BFDE-C1AA7BD2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5B390-8F53-49A0-A5EE-4433C6B9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2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78819-EF52-47F0-9C8F-18FBCA42D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97B1F8-247A-41F3-A98F-90EEBA091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F9CE01-8435-4684-99D5-A345D8AA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0F33FD-296F-4699-A5EF-D18CA67F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5567D7-7C8C-4816-811C-801F6018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2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A61DA-E801-4939-80AF-CF414E4A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2C72A-E412-44E8-90BD-C459DA4A4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10E9EEA-94D7-4593-B50C-16B882D47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D402E5-CC5D-4057-9FDD-9BF1E351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08BA8C-0ED6-4BB4-BFE8-01082AA4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BE7917-C3C6-4B41-AB7A-666AB275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86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F5E13-11AA-4FCF-B3BE-B32F1A83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7D5183-5955-4FF4-821F-63445EEE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C3031E-F683-46B0-ACBC-5E2B82AB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45CB08-A045-4875-941C-7A05E6E86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11E1AAE-C994-402C-9999-5C61B6A73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3A7E7C-3BAD-409F-A606-684BC0E8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81A360-5147-4120-9B31-A324F909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BC73A4-2FA3-42EE-B83F-980B014F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9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2EAF3-7DA1-4EA5-9C83-96033141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6687C-B84E-45B4-B632-29B46903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69125F-4C5E-4242-8735-42206BAC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32FE92-FBEB-41D7-88EE-468A9B3E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A2F928-091F-4141-B6FA-7627D40F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5BCC8F-DA02-4AA0-B7AE-19FB61C3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8EA5C4-5869-47E3-9885-7B78358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7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89522-BB43-49A6-8F65-4EF2885B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58F2EA-0A37-4C2D-8FB7-D2C983F11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11D57A-B179-4C22-9699-952F22684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556356-A34B-4DC0-8B54-8A8115D9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5DA52B-38E1-437B-B50F-9043204B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036953-CFAF-4985-84A1-790AF893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D4BFF-A616-49CF-AAED-89455974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8757FA-83EF-4700-89F8-47BC434E6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DEC3E4-63CE-44ED-9BF0-17F70FC86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F94EAD-E84A-432C-A35B-5A92130A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445793-3E4F-4E45-B647-BCCF1504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C3A3-2113-4EFF-9E7D-55FB89E7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5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4B3D3C-9EF0-42A0-A573-DDAD79B9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02DC73-DD09-4185-A249-75181D3B3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289E85-6F1B-4C2C-B1B9-0D6679608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332A-CC38-482C-82FA-B221AE48B08A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A252D-A548-4779-8412-D2360753F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377BBD-F1C1-43A1-926A-ADA8CDF52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4BB4-DCAD-4162-8449-89AD9585E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89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k-prime-odpovednosti-zamestnance-ci-jineho-pomocnika-za-sko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.vacek@seznam.cz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6.png"/><Relationship Id="rId4" Type="http://schemas.openxmlformats.org/officeDocument/2006/relationships/image" Target="../media/image30.png"/><Relationship Id="rId9" Type="http://schemas.openxmlformats.org/officeDocument/2006/relationships/customXml" Target="../ink/ink4.xml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46F3D-CD21-77E4-20CD-14A427DAB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990C9313-F56A-CAF0-70DE-2E60335D18F1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7E271E-5DD0-F615-3F7B-4162532E5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DEAB647-D411-92FC-EFD8-C09CB85461C4}"/>
              </a:ext>
            </a:extLst>
          </p:cNvPr>
          <p:cNvSpPr txBox="1"/>
          <p:nvPr/>
        </p:nvSpPr>
        <p:spPr>
          <a:xfrm>
            <a:off x="0" y="1582341"/>
            <a:ext cx="12192000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s-CZ" sz="1800" b="1" dirty="0"/>
          </a:p>
          <a:p>
            <a:pPr algn="ctr"/>
            <a:r>
              <a:rPr lang="cs-CZ" sz="7200" b="1" dirty="0"/>
              <a:t>Odpovědnost</a:t>
            </a:r>
          </a:p>
          <a:p>
            <a:pPr algn="ctr"/>
            <a:endParaRPr lang="cs-CZ" sz="1800" b="1" dirty="0"/>
          </a:p>
          <a:p>
            <a:pPr algn="ctr"/>
            <a:endParaRPr lang="cs-CZ" b="1" dirty="0"/>
          </a:p>
          <a:p>
            <a:pPr algn="ctr"/>
            <a:r>
              <a:rPr lang="cs-CZ" sz="3200" b="1" dirty="0"/>
              <a:t>Rozsudek Nejvyššího soudu ze dne 11. 6. 2024</a:t>
            </a:r>
          </a:p>
          <a:p>
            <a:pPr algn="ctr"/>
            <a:r>
              <a:rPr lang="cs-CZ" sz="3200" b="1" dirty="0"/>
              <a:t>25 </a:t>
            </a:r>
            <a:r>
              <a:rPr lang="cs-CZ" sz="3200" b="1" dirty="0" err="1"/>
              <a:t>Cdo</a:t>
            </a:r>
            <a:r>
              <a:rPr lang="cs-CZ" sz="3200" b="1" dirty="0"/>
              <a:t> 2613/2022 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Pojištění pojišťovacích zprostředkovatelů</a:t>
            </a:r>
            <a:endParaRPr lang="cs-CZ" sz="1800" b="1" dirty="0"/>
          </a:p>
          <a:p>
            <a:pPr algn="ctr"/>
            <a:endParaRPr lang="cs-CZ" sz="1800" b="1" dirty="0"/>
          </a:p>
          <a:p>
            <a:pPr algn="ctr"/>
            <a:endParaRPr lang="cs-CZ" sz="1800" b="1" dirty="0"/>
          </a:p>
          <a:p>
            <a:pPr algn="ctr"/>
            <a:r>
              <a:rPr lang="cs-CZ" sz="1800" dirty="0"/>
              <a:t>Komora pojišťovacích zprostředkovatelů					22. října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20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B4DBC-4488-B8B1-8893-FA2D8CF94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DA4706-2E62-D056-4678-14DDC7244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2934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C881CEB-0388-A215-951F-9C45541DB3C9}"/>
              </a:ext>
            </a:extLst>
          </p:cNvPr>
          <p:cNvSpPr txBox="1"/>
          <p:nvPr/>
        </p:nvSpPr>
        <p:spPr>
          <a:xfrm>
            <a:off x="280894" y="1960282"/>
            <a:ext cx="1134931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4000" b="1" dirty="0">
              <a:highlight>
                <a:srgbClr val="FF0000"/>
              </a:highlight>
            </a:endParaRPr>
          </a:p>
          <a:p>
            <a:r>
              <a:rPr lang="cs-CZ" sz="4000" b="1" dirty="0">
                <a:highlight>
                  <a:srgbClr val="FF0000"/>
                </a:highlight>
              </a:rPr>
              <a:t>Kooperativa, ZPP 6000/21</a:t>
            </a:r>
            <a:r>
              <a:rPr lang="cs-CZ" sz="4000" b="1" dirty="0"/>
              <a:t>, čl. 22, odst. 7, písm. d):</a:t>
            </a:r>
          </a:p>
          <a:p>
            <a:r>
              <a:rPr lang="cs-CZ" sz="4000" i="1" dirty="0"/>
              <a:t>Odchylně od čl. 20 odst. 2) je pojištěným:</a:t>
            </a:r>
          </a:p>
          <a:p>
            <a:pPr marL="285750" indent="-285750">
              <a:buFontTx/>
              <a:buChar char="-"/>
            </a:pPr>
            <a:r>
              <a:rPr lang="cs-CZ" sz="4000" i="1" dirty="0"/>
              <a:t>osoba činná při výkonu pojištěné činnosti pro osobu uvedenou v písm. a) na základě smlouvy (např. </a:t>
            </a:r>
            <a:r>
              <a:rPr lang="cs-CZ" sz="4000" i="1" dirty="0">
                <a:highlight>
                  <a:srgbClr val="00FF00"/>
                </a:highlight>
              </a:rPr>
              <a:t>vázaný zástupce samostatného zprostředkovatele</a:t>
            </a:r>
            <a:r>
              <a:rPr lang="cs-CZ" sz="4000" i="1" dirty="0"/>
              <a:t>).</a:t>
            </a:r>
          </a:p>
          <a:p>
            <a:pPr marL="285750" indent="-285750">
              <a:buFontTx/>
              <a:buChar char="-"/>
            </a:pPr>
            <a:endParaRPr lang="cs-CZ" i="1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36391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642B1-0DB2-DAC1-0F04-72FE77EB6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A323F3E4-CCE4-0A01-5450-3F2D9B564084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E0E0E76-E380-A3F7-FF67-4FE07444D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1410182-199A-E683-CD05-4F974CED80D3}"/>
              </a:ext>
            </a:extLst>
          </p:cNvPr>
          <p:cNvSpPr txBox="1"/>
          <p:nvPr/>
        </p:nvSpPr>
        <p:spPr>
          <a:xfrm>
            <a:off x="91439" y="1892004"/>
            <a:ext cx="1200912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800" b="1" dirty="0"/>
              <a:t>Rozsudek Nejvyššího soudu ze dne 11. 6. 2024</a:t>
            </a:r>
          </a:p>
          <a:p>
            <a:pPr algn="ctr"/>
            <a:r>
              <a:rPr lang="cs-CZ" sz="4800" b="1" dirty="0"/>
              <a:t>25 </a:t>
            </a:r>
            <a:r>
              <a:rPr lang="cs-CZ" sz="4800" b="1" dirty="0" err="1"/>
              <a:t>Cdo</a:t>
            </a:r>
            <a:r>
              <a:rPr lang="cs-CZ" sz="4800" b="1" dirty="0"/>
              <a:t> 2613/2022 </a:t>
            </a:r>
            <a:endParaRPr lang="cs-CZ" sz="3200" b="1" dirty="0"/>
          </a:p>
          <a:p>
            <a:pPr algn="just"/>
            <a:endParaRPr lang="cs-CZ" sz="3200" dirty="0"/>
          </a:p>
          <a:p>
            <a:pPr algn="just"/>
            <a:r>
              <a:rPr lang="cs-CZ" sz="3200" dirty="0"/>
              <a:t>Žalovaní:</a:t>
            </a:r>
          </a:p>
          <a:p>
            <a:pPr marL="514350" indent="-514350" algn="just">
              <a:buAutoNum type="arabicParenR"/>
            </a:pPr>
            <a:r>
              <a:rPr lang="cs-CZ" sz="3200" dirty="0" err="1"/>
              <a:t>Orth</a:t>
            </a:r>
            <a:r>
              <a:rPr lang="cs-CZ" sz="3200" dirty="0"/>
              <a:t> – </a:t>
            </a:r>
            <a:r>
              <a:rPr lang="cs-CZ" sz="3200" dirty="0" err="1"/>
              <a:t>Traum</a:t>
            </a:r>
            <a:r>
              <a:rPr lang="cs-CZ" sz="3200" dirty="0"/>
              <a:t>, spol. s r. o. (zdravotnické zařízení)</a:t>
            </a:r>
          </a:p>
          <a:p>
            <a:pPr marL="514350" indent="-514350" algn="just">
              <a:buAutoNum type="arabicParenR"/>
            </a:pPr>
            <a:r>
              <a:rPr lang="cs-CZ" sz="3200" dirty="0"/>
              <a:t>D.S. (ošetřující lékař)</a:t>
            </a:r>
          </a:p>
          <a:p>
            <a:pPr marL="514350" indent="-514350" algn="just">
              <a:buAutoNum type="arabicParenR"/>
            </a:pPr>
            <a:endParaRPr lang="cs-CZ" sz="3200" b="1" dirty="0"/>
          </a:p>
          <a:p>
            <a:pPr algn="just"/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728178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98F69-A00F-BFB7-0C3A-E4A2F2FFF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4B7B43B3-C93A-F69E-A92D-FF35DE9FE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2F9CB4F-57CE-AB98-83FD-D6204685D975}"/>
              </a:ext>
            </a:extLst>
          </p:cNvPr>
          <p:cNvSpPr txBox="1"/>
          <p:nvPr/>
        </p:nvSpPr>
        <p:spPr>
          <a:xfrm>
            <a:off x="96415" y="1959947"/>
            <a:ext cx="11999167" cy="4201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800"/>
              </a:spcAft>
            </a:pPr>
            <a:r>
              <a:rPr lang="cs-C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89/2012 Sb. (</a:t>
            </a:r>
            <a:r>
              <a:rPr lang="cs-CZ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ObčZ</a:t>
            </a:r>
            <a:r>
              <a:rPr lang="cs-C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§ 167: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Právnickou osobu zavazuje protiprávní čin, kterého se při plnění svých úkolů dopustil člen voleného orgánu, zaměstnanec nebo jiný její zástupce vůči třetí osobě.</a:t>
            </a:r>
          </a:p>
          <a:p>
            <a:pPr marL="449580" algn="just">
              <a:lnSpc>
                <a:spcPct val="115000"/>
              </a:lnSpc>
              <a:spcAft>
                <a:spcPts val="800"/>
              </a:spcAft>
            </a:pPr>
            <a:r>
              <a:rPr lang="cs-C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89/2012 Sb. (</a:t>
            </a:r>
            <a:r>
              <a:rPr lang="cs-CZ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ObčZ</a:t>
            </a:r>
            <a:r>
              <a:rPr lang="cs-C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§ 2914: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Kdo při své činnosti použije zmocněnce, zaměstnance nebo jiného pomocníka, nahradí škodu jím způsobenou stejně, jako by ji způsobil sám. Zavázal-li se však někdo při plnění jiné osoby provést určitou činnost samostatně, nepovažuje se za pomocníka; pokud ho však tato jiná osoba nepečlivě vybrala nebo na něho nedostatečně dohlížela, ručí za splnění jeho povinnosti k náhradě škody.</a:t>
            </a:r>
          </a:p>
        </p:txBody>
      </p:sp>
    </p:spTree>
    <p:extLst>
      <p:ext uri="{BB962C8B-B14F-4D97-AF65-F5344CB8AC3E}">
        <p14:creationId xmlns:p14="http://schemas.microsoft.com/office/powerpoint/2010/main" val="318266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8593A-DC69-3B1A-1811-288C04FDE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CBD6AC52-DD47-9BD7-DA9A-C5FC78B4B982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3D23C34-8C0C-F530-95AB-EDB533CFF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C0D2E8B-1221-5946-7368-C6650841A405}"/>
              </a:ext>
            </a:extLst>
          </p:cNvPr>
          <p:cNvSpPr txBox="1"/>
          <p:nvPr/>
        </p:nvSpPr>
        <p:spPr>
          <a:xfrm>
            <a:off x="111760" y="1696720"/>
            <a:ext cx="1195832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cs-CZ" sz="2800" b="1" dirty="0">
                <a:effectLst/>
                <a:latin typeface="Arial" panose="020B0604020202020204" pitchFamily="34" charset="0"/>
              </a:rPr>
              <a:t>90/2012 Sb. (ZOK), § 53, odst. 1:</a:t>
            </a:r>
            <a:endParaRPr lang="cs-CZ" sz="2800" dirty="0">
              <a:effectLst/>
              <a:latin typeface="Arial" panose="020B0604020202020204" pitchFamily="34" charset="0"/>
            </a:endParaRPr>
          </a:p>
          <a:p>
            <a:pPr marL="449580" algn="just"/>
            <a:r>
              <a:rPr lang="cs-CZ" sz="2800" dirty="0">
                <a:effectLst/>
                <a:latin typeface="Arial" panose="020B0604020202020204" pitchFamily="34" charset="0"/>
              </a:rPr>
              <a:t>Osoba, která porušila povinnost péče řádného hospodáře, vydá obchodní korporaci prospěch, který v souvislosti s takovým svým jednáním získala. Není-li vydání prospěchu možné, nahradí ho povinná osoba obchodní korporaci v penězích.</a:t>
            </a:r>
          </a:p>
          <a:p>
            <a:pPr marL="449580" algn="just"/>
            <a:endParaRPr lang="cs-CZ" sz="2800" dirty="0">
              <a:effectLst/>
              <a:latin typeface="Arial" panose="020B0604020202020204" pitchFamily="34" charset="0"/>
            </a:endParaRPr>
          </a:p>
          <a:p>
            <a:pPr marL="449580" algn="just"/>
            <a:r>
              <a:rPr lang="cs-CZ" sz="2800" b="1" dirty="0">
                <a:effectLst/>
                <a:latin typeface="Arial" panose="020B0604020202020204" pitchFamily="34" charset="0"/>
              </a:rPr>
              <a:t>90/2012 Sb. (ZOK), § 52, odst. 2:</a:t>
            </a:r>
            <a:endParaRPr lang="cs-CZ" sz="2800" dirty="0">
              <a:effectLst/>
              <a:latin typeface="Arial" panose="020B0604020202020204" pitchFamily="34" charset="0"/>
            </a:endParaRPr>
          </a:p>
          <a:p>
            <a:pPr marL="449580" algn="just"/>
            <a:r>
              <a:rPr lang="cs-CZ" sz="2800" i="1" dirty="0">
                <a:effectLst/>
                <a:latin typeface="Arial" panose="020B0604020202020204" pitchFamily="34" charset="0"/>
              </a:rPr>
              <a:t>(2)</a:t>
            </a:r>
            <a:r>
              <a:rPr lang="cs-CZ" sz="2800" dirty="0">
                <a:effectLst/>
                <a:latin typeface="Arial" panose="020B0604020202020204" pitchFamily="34" charset="0"/>
              </a:rPr>
              <a:t> Je-li v řízení před soudem posuzováno, zda člen voleného orgánu obchodní korporace jednal s péčí řádného hospodáře, nese důkazní břemeno tento člen, ledaže soud rozhodne, že to po něm nelze spravedlivě požadovat.</a:t>
            </a:r>
          </a:p>
        </p:txBody>
      </p:sp>
    </p:spTree>
    <p:extLst>
      <p:ext uri="{BB962C8B-B14F-4D97-AF65-F5344CB8AC3E}">
        <p14:creationId xmlns:p14="http://schemas.microsoft.com/office/powerpoint/2010/main" val="68695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4FAF5-44D0-A21A-6E5E-7F4BAC6B9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46D5C579-4D42-197D-F39D-AF39E447D6E2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9A8B46-CE8E-9A42-427D-793E6E056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8A9825D-450A-E132-5212-92BCAF2FC10A}"/>
              </a:ext>
            </a:extLst>
          </p:cNvPr>
          <p:cNvSpPr txBox="1"/>
          <p:nvPr/>
        </p:nvSpPr>
        <p:spPr>
          <a:xfrm>
            <a:off x="121920" y="1849120"/>
            <a:ext cx="11927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dirty="0">
                <a:latin typeface="Arial" panose="020B0604020202020204" pitchFamily="34" charset="0"/>
              </a:rPr>
              <a:t>R</a:t>
            </a:r>
            <a:r>
              <a:rPr lang="cs-CZ" sz="3600" dirty="0">
                <a:effectLst/>
                <a:latin typeface="Arial" panose="020B0604020202020204" pitchFamily="34" charset="0"/>
              </a:rPr>
              <a:t>ozsudek Nejvyššího soudu 25 </a:t>
            </a:r>
            <a:r>
              <a:rPr lang="cs-CZ" sz="3600" dirty="0" err="1">
                <a:effectLst/>
                <a:latin typeface="Arial" panose="020B0604020202020204" pitchFamily="34" charset="0"/>
              </a:rPr>
              <a:t>Cdo</a:t>
            </a:r>
            <a:r>
              <a:rPr lang="cs-CZ" sz="3600" dirty="0">
                <a:effectLst/>
                <a:latin typeface="Arial" panose="020B0604020202020204" pitchFamily="34" charset="0"/>
              </a:rPr>
              <a:t> 2613/2022 ze dne 11. 06. 2024, se vyjádřil </a:t>
            </a:r>
            <a:r>
              <a:rPr lang="cs-CZ" sz="3600" b="1" dirty="0">
                <a:effectLst/>
                <a:latin typeface="Arial" panose="020B0604020202020204" pitchFamily="34" charset="0"/>
              </a:rPr>
              <a:t>k odpovědnosti zaměstnance, který je zároveň v pozici zástupce zaměstnavatele </a:t>
            </a:r>
            <a:r>
              <a:rPr lang="cs-CZ" sz="3600" dirty="0">
                <a:effectLst/>
                <a:latin typeface="Arial" panose="020B0604020202020204" pitchFamily="34" charset="0"/>
              </a:rPr>
              <a:t>takto: „ </a:t>
            </a:r>
            <a:r>
              <a:rPr lang="cs-CZ" sz="36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Arial" panose="020B0604020202020204" pitchFamily="34" charset="0"/>
              </a:rPr>
              <a:t>… i když by byl v pozici zaměstnance, je to on sám v pozici zaměstnavatele, jehož pokyny se měl řídit a proto se na něj ochrana poskytovaná zaměstnancům závislých na pokynech a pravidlech od nich odlišných subjektů při odpovědnosti za újmu nevztahuje.</a:t>
            </a:r>
            <a:r>
              <a:rPr lang="cs-CZ" sz="36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“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2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34259C-FE5F-2420-EAC2-538CBC340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10F5CEE5-02BE-DCC5-0278-C5493C47A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97AF45F-9688-2F19-7729-5FB9E71C53E7}"/>
              </a:ext>
            </a:extLst>
          </p:cNvPr>
          <p:cNvSpPr txBox="1"/>
          <p:nvPr/>
        </p:nvSpPr>
        <p:spPr>
          <a:xfrm>
            <a:off x="121919" y="1614714"/>
            <a:ext cx="119481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Rozsudek NS se odkazuje na článek </a:t>
            </a:r>
            <a:r>
              <a:rPr lang="cs-CZ" sz="2800" dirty="0" err="1"/>
              <a:t>Sztefek</a:t>
            </a:r>
            <a:r>
              <a:rPr lang="cs-CZ" sz="2800" dirty="0"/>
              <a:t>, M. </a:t>
            </a:r>
            <a:r>
              <a:rPr lang="cs-CZ" sz="2800" dirty="0" err="1"/>
              <a:t>Deliktivní</a:t>
            </a:r>
            <a:r>
              <a:rPr lang="cs-CZ" sz="2800" dirty="0"/>
              <a:t> odpovědnost principálů za pomocníky: srovnávací a právně-ekonomická analýza § 2912 </a:t>
            </a:r>
            <a:r>
              <a:rPr lang="cs-CZ" sz="2800" dirty="0" err="1"/>
              <a:t>ObčZ</a:t>
            </a:r>
            <a:r>
              <a:rPr lang="cs-CZ" sz="2800" dirty="0"/>
              <a:t>. Právní rozhledy, 2017, č. 1, s. 6-13.</a:t>
            </a:r>
          </a:p>
          <a:p>
            <a:r>
              <a:rPr lang="cs-CZ" sz="2800" dirty="0">
                <a:hlinkClick r:id="rId3"/>
              </a:rPr>
              <a:t>https://www.pravniprostor.cz/clanky/pracovni-pravo/k-prime-odpovednosti-zamestnance-ci-jineho-pomocnika-za-skodu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r>
              <a:rPr lang="cs-CZ" sz="2800" dirty="0"/>
              <a:t>Rozsudek NS ze dne 14. 12. 2022, </a:t>
            </a:r>
            <a:r>
              <a:rPr lang="cs-CZ" sz="2800" dirty="0" err="1"/>
              <a:t>sp</a:t>
            </a:r>
            <a:r>
              <a:rPr lang="cs-CZ" sz="2800" dirty="0"/>
              <a:t>. zn. </a:t>
            </a:r>
            <a:r>
              <a:rPr lang="cs-CZ" sz="2800" b="1" dirty="0"/>
              <a:t>25 </a:t>
            </a:r>
            <a:r>
              <a:rPr lang="cs-CZ" sz="2800" b="1" dirty="0" err="1"/>
              <a:t>Cdo</a:t>
            </a:r>
            <a:r>
              <a:rPr lang="cs-CZ" sz="2800" b="1" dirty="0"/>
              <a:t> 1319/2022</a:t>
            </a:r>
            <a:r>
              <a:rPr lang="cs-CZ" sz="2800" dirty="0"/>
              <a:t>, ve kterém dovolací soud dovodil </a:t>
            </a:r>
            <a:r>
              <a:rPr lang="cs-CZ" sz="2800" b="1" dirty="0"/>
              <a:t>přímou odpovědnost pomocníka, který byl sice zaměstnancem společnosti, ale současně i jejím jednatelem a společníkem</a:t>
            </a:r>
            <a:r>
              <a:rPr lang="cs-CZ" sz="2800" dirty="0"/>
              <a:t>. Za těchto okolností nepovažoval jeho pracovní činnost u uvedené společnosti za </a:t>
            </a:r>
            <a:r>
              <a:rPr lang="cs-CZ" sz="2800" dirty="0">
                <a:highlight>
                  <a:srgbClr val="FFFF00"/>
                </a:highlight>
              </a:rPr>
              <a:t>závislou práci</a:t>
            </a:r>
            <a:r>
              <a:rPr lang="cs-CZ" sz="2800" dirty="0"/>
              <a:t>, která by byla vykonávána ve vztahu nadřízeného zaměstnavatele a podřízenosti zaměstnance, neboť byl osobou ovládající společnost, ve které byl zaměstnán.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91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95CA0-0ADA-B13A-3F66-D83339F8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17A97327-3CC7-841D-6276-FA3E6BAF28EC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E0008B6-6C56-3BF1-6031-D37410B79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C4D5D39-000B-7AB1-375E-0C30518B712A}"/>
              </a:ext>
            </a:extLst>
          </p:cNvPr>
          <p:cNvSpPr txBox="1"/>
          <p:nvPr/>
        </p:nvSpPr>
        <p:spPr>
          <a:xfrm>
            <a:off x="81279" y="1717280"/>
            <a:ext cx="120294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Co je to závislá práce?</a:t>
            </a:r>
          </a:p>
          <a:p>
            <a:endParaRPr lang="cs-CZ" sz="3200" dirty="0"/>
          </a:p>
          <a:p>
            <a:r>
              <a:rPr lang="cs-CZ" sz="3200" dirty="0"/>
              <a:t>§ 2 zákoníku práce:</a:t>
            </a:r>
          </a:p>
          <a:p>
            <a:r>
              <a:rPr lang="cs-CZ" sz="3200" i="1" dirty="0"/>
              <a:t>(1)</a:t>
            </a:r>
            <a:r>
              <a:rPr lang="cs-CZ" sz="3200" dirty="0"/>
              <a:t> Závislou prací je práce, která je vykonávána ve vztahu nadřízenosti zaměstnavatele a podřízenosti zaměstnance, jménem zaměstnavatele, podle pokynů zaměstnavatele a zaměstnanec ji pro zaměstnavatele vykonává osobně.</a:t>
            </a:r>
          </a:p>
          <a:p>
            <a:r>
              <a:rPr lang="cs-CZ" sz="3200" i="1" dirty="0"/>
              <a:t>(2)</a:t>
            </a:r>
            <a:r>
              <a:rPr lang="cs-CZ" sz="3200" dirty="0"/>
              <a:t> Závislá práce musí být vykonávána za mzdu, plat nebo odměnu za práci, na náklady a odpovědnost zaměstnavatele, v pracovní době na pracovišti zaměstnavatele, popřípadě na jiném dohodnutém místě.</a:t>
            </a:r>
          </a:p>
        </p:txBody>
      </p:sp>
    </p:spTree>
    <p:extLst>
      <p:ext uri="{BB962C8B-B14F-4D97-AF65-F5344CB8AC3E}">
        <p14:creationId xmlns:p14="http://schemas.microsoft.com/office/powerpoint/2010/main" val="2218827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793F67-2EB6-ECF1-576D-36B228085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3C6B36DB-635C-E7CA-2B95-2E1C3B4E0658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82037B2-AC1B-A537-5AED-826F619D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542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CCB92BC-11A6-02DA-3FB0-0ACA114E6CFC}"/>
              </a:ext>
            </a:extLst>
          </p:cNvPr>
          <p:cNvSpPr txBox="1"/>
          <p:nvPr/>
        </p:nvSpPr>
        <p:spPr>
          <a:xfrm rot="10800000" flipV="1">
            <a:off x="130628" y="1908294"/>
            <a:ext cx="118296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NS: </a:t>
            </a:r>
          </a:p>
          <a:p>
            <a:endParaRPr lang="cs-CZ" sz="2000" dirty="0"/>
          </a:p>
          <a:p>
            <a:r>
              <a:rPr lang="cs-CZ" sz="2000" dirty="0"/>
              <a:t>Bezdůvodné zbavení poškozeného možnosti domáhat se náhrady po pomocníkovi  odporuje obecným pravidlům, podle nichž by obě tyto osoby měly být povinny k náhradě společně a nerozdílně. </a:t>
            </a:r>
          </a:p>
          <a:p>
            <a:endParaRPr lang="cs-CZ" sz="2000" dirty="0"/>
          </a:p>
          <a:p>
            <a:r>
              <a:rPr lang="cs-CZ" sz="2000" dirty="0"/>
              <a:t>V případě, že je dána společná a nerozdílná odpovědnost hlavní osoby i pomocníka, nese toto riziko pomocník , přičemž má vůči hlavní osobě regres, kterou plnil nad svou část.</a:t>
            </a:r>
          </a:p>
          <a:p>
            <a:endParaRPr lang="cs-CZ" sz="2000" dirty="0"/>
          </a:p>
          <a:p>
            <a:r>
              <a:rPr lang="cs-CZ" sz="2000" dirty="0"/>
              <a:t>To, že riziko insolvence nese pomocník namísto poškozeného, bývá spravedlivější s ohledem na to, že pomocník jednal zaviněně a protiprávně zatímco se poškozený na škodě nijak nepodílel.</a:t>
            </a:r>
          </a:p>
          <a:p>
            <a:endParaRPr lang="cs-CZ" sz="2000" dirty="0"/>
          </a:p>
          <a:p>
            <a:r>
              <a:rPr lang="cs-CZ" sz="2000" b="1" dirty="0"/>
              <a:t>V obecné rovině je tedy nutno přijmout závěr, že poškozenému současná právní úprava zásadně neupírá přímý nárok na náhradu škody vůči pomocníkovi. </a:t>
            </a:r>
          </a:p>
        </p:txBody>
      </p:sp>
    </p:spTree>
    <p:extLst>
      <p:ext uri="{BB962C8B-B14F-4D97-AF65-F5344CB8AC3E}">
        <p14:creationId xmlns:p14="http://schemas.microsoft.com/office/powerpoint/2010/main" val="841075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F46A7-AD1F-4962-DFBF-6266DE5FE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0B8646B5-D89F-F0EA-09B7-890EA9B0E99D}"/>
              </a:ext>
            </a:extLst>
          </p:cNvPr>
          <p:cNvSpPr txBox="1"/>
          <p:nvPr/>
        </p:nvSpPr>
        <p:spPr>
          <a:xfrm>
            <a:off x="231710" y="1773040"/>
            <a:ext cx="118485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Rozsudek NS ze dne 14. 12. 2022,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b="1" dirty="0"/>
              <a:t>25 </a:t>
            </a:r>
            <a:r>
              <a:rPr lang="cs-CZ" sz="2400" b="1" dirty="0" err="1"/>
              <a:t>Cdo</a:t>
            </a:r>
            <a:r>
              <a:rPr lang="cs-CZ" sz="2400" b="1" dirty="0"/>
              <a:t> 1319/2022</a:t>
            </a:r>
          </a:p>
          <a:p>
            <a:r>
              <a:rPr lang="cs-CZ" sz="2400" b="1" dirty="0"/>
              <a:t>(odpovědnost </a:t>
            </a:r>
            <a:r>
              <a:rPr lang="cs-CZ" sz="2400" b="1"/>
              <a:t>jednatele společnosti)</a:t>
            </a:r>
            <a:endParaRPr lang="cs-CZ" sz="2400" b="1" dirty="0"/>
          </a:p>
          <a:p>
            <a:r>
              <a:rPr lang="cs-CZ" sz="2400" dirty="0"/>
              <a:t>1. žalovaný, který zavinil střet vozidel, nebyl v době škodní události pouze zaměstnancem společnosti F. H., ale také jejím jednatelem a společníkem. Za těchto okolností nelze pracovní činnost 1. žalovaného u uvedené společnosti považovat za závislou práci, která by byla vykonávána ve vztahu nadřízenosti zaměstnavatele a podřízenosti zaměstnance, neboť 1. žalovaný byl osobou ovládající společnost, v které byl také zaměstnán. Sám tak řídil svoji pracovní činnost a rozhodl o tom, že vykoná pracovní cestu, při které došlo ke škodní události. Dovolací soud proto dospěl k závěru, že 1. žalovaného nelze označit za pomocníka ve smyslu § 2914 věta první o. z., za kterého je povinen plnit poškozenému výlučně zaměstnavatel, neboť újmu sice způsobil z nedbalosti třetí osobě při pracovní činnosti vykonávané pro zaměstnavatele, tuto činnost však nevykonával v pozici podřízeného zaměstnance, který je pokyny zaměstnavatele vázán.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9458F54-5895-6E4C-E588-601FC6F89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6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ACB00-5CD3-F2B1-0DDB-ED3B027BA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EC85AD78-F8E7-BAB4-1ACF-1EC7996CD2A9}"/>
              </a:ext>
            </a:extLst>
          </p:cNvPr>
          <p:cNvSpPr txBox="1"/>
          <p:nvPr/>
        </p:nvSpPr>
        <p:spPr>
          <a:xfrm>
            <a:off x="111760" y="1614714"/>
            <a:ext cx="11988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Ošetřující lékař v pozici zaměstnance nemá povinnost být pojištěn.</a:t>
            </a:r>
          </a:p>
          <a:p>
            <a:endParaRPr lang="cs-CZ" sz="2800" dirty="0"/>
          </a:p>
          <a:p>
            <a:r>
              <a:rPr lang="cs-CZ" sz="2800" dirty="0"/>
              <a:t>A zpravidla ani pojištěn není, vyjma pojištění právní ochrany (zejména pro případ trestního řízení).</a:t>
            </a:r>
          </a:p>
          <a:p>
            <a:endParaRPr lang="cs-CZ" sz="2800" dirty="0"/>
          </a:p>
          <a:p>
            <a:r>
              <a:rPr lang="cs-CZ" sz="2800" dirty="0"/>
              <a:t>Povinnost být pojištěn má poskytovatel zdravotní péče (zákon 372/2011 Sb.)</a:t>
            </a:r>
          </a:p>
          <a:p>
            <a:endParaRPr lang="cs-CZ" sz="2800" dirty="0"/>
          </a:p>
          <a:p>
            <a:r>
              <a:rPr lang="cs-CZ" sz="2800" u="sng" dirty="0">
                <a:highlight>
                  <a:srgbClr val="FFFF00"/>
                </a:highlight>
              </a:rPr>
              <a:t>Srovnání: </a:t>
            </a:r>
          </a:p>
          <a:p>
            <a:endParaRPr lang="cs-CZ" sz="2800" dirty="0"/>
          </a:p>
          <a:p>
            <a:r>
              <a:rPr lang="cs-CZ" sz="2800" dirty="0"/>
              <a:t>poskytovatel zdravotní péče … samostatný zprostředkovatel</a:t>
            </a:r>
          </a:p>
          <a:p>
            <a:r>
              <a:rPr lang="cs-CZ" sz="2800" dirty="0"/>
              <a:t>ošetřující lékař … jednatel společnosti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1F90EF-26FC-72F0-B2B4-F0322743B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8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28963-F749-A8DE-8DA3-45465988D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8460D62C-AD9B-E850-AB80-D0FD026C7DAF}"/>
              </a:ext>
            </a:extLst>
          </p:cNvPr>
          <p:cNvSpPr txBox="1"/>
          <p:nvPr/>
        </p:nvSpPr>
        <p:spPr>
          <a:xfrm>
            <a:off x="231710" y="1773040"/>
            <a:ext cx="118421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Jak jsou na tom pojišťovací zprostředkovatelé a klienti podle zákona 170/2018 Sb. ve srovnání se zákonem 38/2004 Sb.?</a:t>
            </a:r>
          </a:p>
          <a:p>
            <a:endParaRPr lang="cs-CZ" sz="3600" b="1" dirty="0"/>
          </a:p>
          <a:p>
            <a:r>
              <a:rPr lang="cs-CZ" sz="3600" b="1" dirty="0"/>
              <a:t>Aneb věříte na pojmy:</a:t>
            </a:r>
          </a:p>
          <a:p>
            <a:pPr marL="571500" indent="-571500">
              <a:buFontTx/>
              <a:buChar char="-"/>
            </a:pPr>
            <a:r>
              <a:rPr lang="cs-CZ" sz="3600" b="1" dirty="0"/>
              <a:t>ochrana zákazníka</a:t>
            </a:r>
          </a:p>
          <a:p>
            <a:pPr marL="571500" indent="-571500">
              <a:buFontTx/>
              <a:buChar char="-"/>
            </a:pPr>
            <a:r>
              <a:rPr lang="cs-CZ" sz="3600" b="1" dirty="0"/>
              <a:t>větší odbornost</a:t>
            </a:r>
          </a:p>
          <a:p>
            <a:pPr marL="571500" indent="-571500">
              <a:buFontTx/>
              <a:buChar char="-"/>
            </a:pPr>
            <a:r>
              <a:rPr lang="cs-CZ" sz="3600" b="1" dirty="0"/>
              <a:t>kultivace trhu</a:t>
            </a:r>
          </a:p>
          <a:p>
            <a:pPr marL="571500" indent="-571500">
              <a:buFontTx/>
              <a:buChar char="-"/>
            </a:pPr>
            <a:r>
              <a:rPr lang="cs-CZ" sz="3600" b="1" dirty="0"/>
              <a:t>apod.?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3659775-F25B-A2A1-94B8-4B97839B4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83DA51E-04C6-8F4B-BD22-925A223B8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89269"/>
            <a:ext cx="5044344" cy="327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3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CDC28-E695-4E8C-D8E2-C68E61727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178FFC5D-27B8-826A-3433-B312DB17F099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A71FF-2F77-37C0-CCF2-73B3B19EB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76BE287-BDC0-7019-9768-BE56AFFBD6AD}"/>
              </a:ext>
            </a:extLst>
          </p:cNvPr>
          <p:cNvSpPr txBox="1"/>
          <p:nvPr/>
        </p:nvSpPr>
        <p:spPr>
          <a:xfrm>
            <a:off x="231710" y="1911539"/>
            <a:ext cx="107604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Využití:</a:t>
            </a:r>
          </a:p>
          <a:p>
            <a:endParaRPr lang="cs-CZ" sz="3200" dirty="0"/>
          </a:p>
          <a:p>
            <a:pPr algn="ctr"/>
            <a:r>
              <a:rPr lang="cs-CZ" sz="3200" b="1" dirty="0"/>
              <a:t>máme pro Vás pojištění, které problematiku řeší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(výzva pro všechny)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318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B3E8D-15EA-4743-9746-FB3F9F35F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E4D3D93A-A1C7-DAFE-3B62-D63FCCB85AB2}"/>
              </a:ext>
            </a:extLst>
          </p:cNvPr>
          <p:cNvSpPr txBox="1"/>
          <p:nvPr/>
        </p:nvSpPr>
        <p:spPr>
          <a:xfrm>
            <a:off x="349897" y="3429000"/>
            <a:ext cx="118421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Děkuji Vám za pozornost.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Ing. Gustav Vacek</a:t>
            </a:r>
          </a:p>
          <a:p>
            <a:r>
              <a:rPr lang="cs-CZ" sz="2400" dirty="0"/>
              <a:t>777 289 120</a:t>
            </a:r>
          </a:p>
          <a:p>
            <a:r>
              <a:rPr lang="cs-CZ" sz="2400" dirty="0">
                <a:hlinkClick r:id="rId2"/>
              </a:rPr>
              <a:t>g.vacek@seznam.cz</a:t>
            </a:r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336FD85-7E26-0CB6-5CA4-24801E9B5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60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60A45-F91C-F8B5-A733-814B6734F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FC09E8E7-CA18-C71D-A09E-B23D0476D51B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65B17CA-A06D-D936-983A-2AD61BC65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9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55CA7-1678-57AA-5356-BE479D035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D2C38573-A6A9-58BF-F4C7-4BB3D0B3CEF6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8633E7E-1C57-54DF-17D0-0252A9D73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682AC9-37C1-406C-B71C-9852AC3E5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29346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3A43F44-377A-4E2D-AD53-DDC738A01C3E}"/>
              </a:ext>
            </a:extLst>
          </p:cNvPr>
          <p:cNvCxnSpPr>
            <a:cxnSpLocks/>
          </p:cNvCxnSpPr>
          <p:nvPr/>
        </p:nvCxnSpPr>
        <p:spPr>
          <a:xfrm>
            <a:off x="6096000" y="1837678"/>
            <a:ext cx="0" cy="205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A6B74E-202D-4C04-91DD-9CF4245B8752}"/>
              </a:ext>
            </a:extLst>
          </p:cNvPr>
          <p:cNvSpPr txBox="1"/>
          <p:nvPr/>
        </p:nvSpPr>
        <p:spPr>
          <a:xfrm>
            <a:off x="665825" y="1837678"/>
            <a:ext cx="447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Rozsah pojištění </a:t>
            </a:r>
            <a:r>
              <a:rPr lang="cs-CZ" b="1" dirty="0"/>
              <a:t>podle zákona č. 38/2004 Sb.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C89547D-2A13-4009-BAC1-A8E3B9ADECCB}"/>
              </a:ext>
            </a:extLst>
          </p:cNvPr>
          <p:cNvSpPr/>
          <p:nvPr/>
        </p:nvSpPr>
        <p:spPr>
          <a:xfrm>
            <a:off x="6760518" y="1837678"/>
            <a:ext cx="456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Rozsah pojištění </a:t>
            </a:r>
            <a:r>
              <a:rPr lang="cs-CZ" b="1" dirty="0"/>
              <a:t>podle zákona č. 170/2018 Sb.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ECDC17-7B93-4CAE-A603-1D88406AB48B}"/>
              </a:ext>
            </a:extLst>
          </p:cNvPr>
          <p:cNvSpPr txBox="1"/>
          <p:nvPr/>
        </p:nvSpPr>
        <p:spPr>
          <a:xfrm>
            <a:off x="470517" y="2415342"/>
            <a:ext cx="5326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§ 8</a:t>
            </a:r>
          </a:p>
          <a:p>
            <a:r>
              <a:rPr lang="cs-CZ" dirty="0"/>
              <a:t>Pojišťovací makléř musí být po celou dobu výkonu činnosti pojišťovacího zprostředkovatele </a:t>
            </a:r>
            <a:r>
              <a:rPr lang="cs-CZ" b="1" dirty="0"/>
              <a:t>pojištěn pro případ odpovědnosti za škodu způsobenou výkonem této činnosti (obdobně agent podle § 7)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2531FE6-77DE-4800-AC87-9C7C44DF0B21}"/>
              </a:ext>
            </a:extLst>
          </p:cNvPr>
          <p:cNvSpPr txBox="1"/>
          <p:nvPr/>
        </p:nvSpPr>
        <p:spPr>
          <a:xfrm>
            <a:off x="6533964" y="2270558"/>
            <a:ext cx="5326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§ 13</a:t>
            </a:r>
          </a:p>
          <a:p>
            <a:r>
              <a:rPr lang="cs-CZ" dirty="0"/>
              <a:t>Samostatný zprostředkovatel musí být pojištěn </a:t>
            </a:r>
            <a:r>
              <a:rPr lang="cs-CZ" b="1" dirty="0"/>
              <a:t>pro případ povinnosti nahradit </a:t>
            </a:r>
            <a:r>
              <a:rPr lang="cs-CZ" b="1" dirty="0">
                <a:highlight>
                  <a:srgbClr val="00FF00"/>
                </a:highlight>
              </a:rPr>
              <a:t>zákazníkovi</a:t>
            </a:r>
            <a:r>
              <a:rPr lang="cs-CZ" b="1" dirty="0"/>
              <a:t> škodu </a:t>
            </a:r>
            <a:r>
              <a:rPr lang="cs-CZ" dirty="0"/>
              <a:t>způsobenou </a:t>
            </a:r>
            <a:r>
              <a:rPr lang="cs-CZ" dirty="0">
                <a:highlight>
                  <a:srgbClr val="00FF00"/>
                </a:highlight>
              </a:rPr>
              <a:t>porušením některé z povinností samostatného zprostředkovatele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D83E588-024B-425F-809C-FADD0F14E981}"/>
              </a:ext>
            </a:extLst>
          </p:cNvPr>
          <p:cNvCxnSpPr/>
          <p:nvPr/>
        </p:nvCxnSpPr>
        <p:spPr>
          <a:xfrm>
            <a:off x="516384" y="3913385"/>
            <a:ext cx="11159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E74FD55-EF9C-4669-A5A1-7FD26EF8B125}"/>
              </a:ext>
            </a:extLst>
          </p:cNvPr>
          <p:cNvSpPr txBox="1"/>
          <p:nvPr/>
        </p:nvSpPr>
        <p:spPr>
          <a:xfrm>
            <a:off x="516385" y="4101002"/>
            <a:ext cx="111592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Výklad pojmu zákazník podle zákona č. 170/2018 Sb., § 2, odst. l): zákazníkem </a:t>
            </a:r>
            <a:r>
              <a:rPr lang="cs-CZ" u="sng" dirty="0"/>
              <a:t>zájemce o pojištění </a:t>
            </a:r>
            <a:r>
              <a:rPr lang="cs-CZ" dirty="0"/>
              <a:t>nebo zajištění, </a:t>
            </a:r>
            <a:r>
              <a:rPr lang="cs-CZ" u="sng" dirty="0"/>
              <a:t>pojistník</a:t>
            </a:r>
            <a:r>
              <a:rPr lang="cs-CZ" dirty="0"/>
              <a:t> nebo </a:t>
            </a:r>
            <a:r>
              <a:rPr lang="cs-CZ" dirty="0" err="1"/>
              <a:t>zajistník</a:t>
            </a:r>
            <a:r>
              <a:rPr lang="cs-CZ" dirty="0"/>
              <a:t>,</a:t>
            </a:r>
          </a:p>
          <a:p>
            <a:endParaRPr lang="cs-CZ" dirty="0"/>
          </a:p>
          <a:p>
            <a:r>
              <a:rPr lang="cs-CZ" b="1" dirty="0"/>
              <a:t>Otázka: proč jen zájemce o pojištění nebo pojistník?</a:t>
            </a:r>
          </a:p>
          <a:p>
            <a:r>
              <a:rPr lang="cs-CZ" dirty="0"/>
              <a:t>Proč ne pojištěný, poškozený nebo jiná oprávněná osoba tak, jak tomu bylo v zákoně 38/2004 Sb.?</a:t>
            </a:r>
          </a:p>
          <a:p>
            <a:endParaRPr lang="cs-CZ" dirty="0"/>
          </a:p>
          <a:p>
            <a:r>
              <a:rPr lang="cs-CZ" b="1" dirty="0"/>
              <a:t>Jedná se o výrazné snížení rozsahu pojištění. Dosud se jednalo o odpovědnost za škodu. Podle 170/2018 Sb. se jedná jen o náhradě škody </a:t>
            </a:r>
            <a:r>
              <a:rPr lang="cs-CZ" b="1" dirty="0">
                <a:highlight>
                  <a:srgbClr val="00FF00"/>
                </a:highlight>
              </a:rPr>
              <a:t>zákazníkovi</a:t>
            </a:r>
            <a:r>
              <a:rPr lang="cs-CZ" b="1" dirty="0"/>
              <a:t>, tj. zájemci o pojištění nebo pojistníkovi (a nikomu dalšímu). A to z důvodu </a:t>
            </a:r>
            <a:r>
              <a:rPr lang="cs-CZ" b="1" dirty="0">
                <a:highlight>
                  <a:srgbClr val="00FF00"/>
                </a:highlight>
              </a:rPr>
              <a:t>porušení povinnosti SZ </a:t>
            </a:r>
            <a:r>
              <a:rPr lang="cs-CZ" b="1" dirty="0"/>
              <a:t>(porušení povinnosti SZ zdaleka neobsahuje všechny možné příčiny škody podle ObčZ).</a:t>
            </a:r>
          </a:p>
        </p:txBody>
      </p:sp>
    </p:spTree>
    <p:extLst>
      <p:ext uri="{BB962C8B-B14F-4D97-AF65-F5344CB8AC3E}">
        <p14:creationId xmlns:p14="http://schemas.microsoft.com/office/powerpoint/2010/main" val="175608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682AC9-37C1-406C-B71C-9852AC3E5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29346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3A43F44-377A-4E2D-AD53-DDC738A01C3E}"/>
              </a:ext>
            </a:extLst>
          </p:cNvPr>
          <p:cNvCxnSpPr>
            <a:cxnSpLocks/>
          </p:cNvCxnSpPr>
          <p:nvPr/>
        </p:nvCxnSpPr>
        <p:spPr>
          <a:xfrm>
            <a:off x="6096000" y="1837678"/>
            <a:ext cx="0" cy="2210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A6B74E-202D-4C04-91DD-9CF4245B8752}"/>
              </a:ext>
            </a:extLst>
          </p:cNvPr>
          <p:cNvSpPr txBox="1"/>
          <p:nvPr/>
        </p:nvSpPr>
        <p:spPr>
          <a:xfrm>
            <a:off x="665825" y="1837678"/>
            <a:ext cx="447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Zakázané výluky </a:t>
            </a:r>
            <a:r>
              <a:rPr lang="cs-CZ" b="1" dirty="0"/>
              <a:t>podle zákona č. 38/2004 Sb.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C89547D-2A13-4009-BAC1-A8E3B9ADECCB}"/>
              </a:ext>
            </a:extLst>
          </p:cNvPr>
          <p:cNvSpPr/>
          <p:nvPr/>
        </p:nvSpPr>
        <p:spPr>
          <a:xfrm>
            <a:off x="6760518" y="1837678"/>
            <a:ext cx="456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Zakázané výluky </a:t>
            </a:r>
            <a:r>
              <a:rPr lang="cs-CZ" b="1" dirty="0"/>
              <a:t>podle zákona č. 170/2018 Sb.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ECDC17-7B93-4CAE-A603-1D88406AB48B}"/>
              </a:ext>
            </a:extLst>
          </p:cNvPr>
          <p:cNvSpPr txBox="1"/>
          <p:nvPr/>
        </p:nvSpPr>
        <p:spPr>
          <a:xfrm>
            <a:off x="437140" y="2197516"/>
            <a:ext cx="5658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§ 27, odst. 2, písm. c) a d)</a:t>
            </a:r>
          </a:p>
          <a:p>
            <a:r>
              <a:rPr lang="pl-PL" dirty="0"/>
              <a:t>...musí být sjednána tak, aby</a:t>
            </a:r>
            <a:endParaRPr lang="cs-CZ" dirty="0"/>
          </a:p>
          <a:p>
            <a:r>
              <a:rPr lang="cs-CZ" i="1" dirty="0"/>
              <a:t>c)</a:t>
            </a:r>
            <a:r>
              <a:rPr lang="cs-CZ" dirty="0"/>
              <a:t> z pojištění nebyly vyloučeny škody způsobené jednáním z nedbalosti, omylu nebo opomenutí,</a:t>
            </a:r>
          </a:p>
          <a:p>
            <a:r>
              <a:rPr lang="cs-CZ" i="1" dirty="0"/>
              <a:t>d)</a:t>
            </a:r>
            <a:r>
              <a:rPr lang="cs-CZ" dirty="0"/>
              <a:t> pojištění zahrnovalo i náhradu za ztrátu na majetku a za ztrátu dokladů pojistníka, </a:t>
            </a:r>
            <a:r>
              <a:rPr lang="cs-CZ" dirty="0">
                <a:highlight>
                  <a:srgbClr val="FFFF00"/>
                </a:highlight>
              </a:rPr>
              <a:t>pojištěného a poškozeného nebo jiné oprávněné osoby.</a:t>
            </a:r>
          </a:p>
          <a:p>
            <a:endParaRPr lang="cs-CZ" b="1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D83E588-024B-425F-809C-FADD0F14E981}"/>
              </a:ext>
            </a:extLst>
          </p:cNvPr>
          <p:cNvCxnSpPr/>
          <p:nvPr/>
        </p:nvCxnSpPr>
        <p:spPr>
          <a:xfrm>
            <a:off x="470517" y="4287915"/>
            <a:ext cx="11159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E74FD55-EF9C-4669-A5A1-7FD26EF8B125}"/>
              </a:ext>
            </a:extLst>
          </p:cNvPr>
          <p:cNvSpPr txBox="1"/>
          <p:nvPr/>
        </p:nvSpPr>
        <p:spPr>
          <a:xfrm>
            <a:off x="665825" y="4434603"/>
            <a:ext cx="10963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Dejte si pozor na návrh pojistné smlouvy, kde je vyloučen z pojištění </a:t>
            </a:r>
            <a:r>
              <a:rPr lang="cs-CZ" sz="3200" b="1" dirty="0">
                <a:highlight>
                  <a:srgbClr val="FFFF00"/>
                </a:highlight>
              </a:rPr>
              <a:t>omyl, opomenutí</a:t>
            </a:r>
            <a:r>
              <a:rPr lang="cs-CZ" sz="3200" b="1" dirty="0"/>
              <a:t>, ztráta dokladů, …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175BB9-3AD0-44E8-8F23-246C6A7FC29B}"/>
              </a:ext>
            </a:extLst>
          </p:cNvPr>
          <p:cNvSpPr txBox="1"/>
          <p:nvPr/>
        </p:nvSpPr>
        <p:spPr>
          <a:xfrm>
            <a:off x="8500828" y="2878130"/>
            <a:ext cx="2125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Žádné!!!</a:t>
            </a:r>
          </a:p>
        </p:txBody>
      </p:sp>
    </p:spTree>
    <p:extLst>
      <p:ext uri="{BB962C8B-B14F-4D97-AF65-F5344CB8AC3E}">
        <p14:creationId xmlns:p14="http://schemas.microsoft.com/office/powerpoint/2010/main" val="191329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C4A2B1-33CA-AB63-9177-5DFC1DE34B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CE462502-04E2-A71C-63B6-CF0D1F66B17E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E64100-07E1-BD03-97F1-1600033D4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106CD3E-14E1-B6C9-A61A-7DA7E1E39308}"/>
              </a:ext>
            </a:extLst>
          </p:cNvPr>
          <p:cNvSpPr txBox="1"/>
          <p:nvPr/>
        </p:nvSpPr>
        <p:spPr>
          <a:xfrm>
            <a:off x="345233" y="1614714"/>
            <a:ext cx="11615057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/>
              <a:t>ČSOB Pojišťovna, VPP OPR 2014</a:t>
            </a:r>
          </a:p>
          <a:p>
            <a:r>
              <a:rPr lang="cs-CZ" sz="3200" dirty="0"/>
              <a:t>čl. V, odst. 4.3.:</a:t>
            </a:r>
          </a:p>
          <a:p>
            <a:r>
              <a:rPr lang="cs-CZ" sz="3200" dirty="0"/>
              <a:t>Pojištění se dále nevztahuje na újmu způsobenou:</a:t>
            </a:r>
          </a:p>
          <a:p>
            <a:pPr marL="342900" indent="-342900">
              <a:buAutoNum type="alphaLcParenR"/>
            </a:pPr>
            <a:r>
              <a:rPr lang="cs-CZ" sz="3200" u="sng" dirty="0"/>
              <a:t>nesprávně stanovenou pojistnou částkou</a:t>
            </a:r>
            <a:r>
              <a:rPr lang="cs-CZ" sz="3200" dirty="0"/>
              <a:t>, v důsledku čehož pojišťovna uplatnila podpojištění</a:t>
            </a:r>
          </a:p>
          <a:p>
            <a:endParaRPr lang="cs-CZ" sz="3600" dirty="0"/>
          </a:p>
          <a:p>
            <a:r>
              <a:rPr lang="cs-CZ" sz="2400" b="1" strike="sngStrike" dirty="0"/>
              <a:t>Zák. č. 37/2004 Sb. § 5 Povinné pojištění</a:t>
            </a:r>
            <a:r>
              <a:rPr lang="cs-CZ" sz="2400" b="1" dirty="0"/>
              <a:t>    Neplatí od 1. 1. 2014</a:t>
            </a:r>
            <a:endParaRPr lang="cs-CZ" sz="2400" b="1" strike="sngStrike" dirty="0"/>
          </a:p>
          <a:p>
            <a:r>
              <a:rPr lang="cs-CZ" sz="2400" i="1" strike="sngStrike" dirty="0"/>
              <a:t>(1)</a:t>
            </a:r>
            <a:r>
              <a:rPr lang="cs-CZ" sz="2400" strike="sngStrike" dirty="0"/>
              <a:t> Je-li </a:t>
            </a:r>
            <a:r>
              <a:rPr lang="cs-CZ" sz="2400" strike="sngStrike" dirty="0">
                <a:highlight>
                  <a:srgbClr val="FFFF00"/>
                </a:highlight>
              </a:rPr>
              <a:t>zvláštním právním předpisem </a:t>
            </a:r>
            <a:r>
              <a:rPr lang="cs-CZ" sz="2400" strike="sngStrike" dirty="0"/>
              <a:t>stanovena osobě povinnost uzavřít pojistnou smlouvu (dále jen "povinné pojištění"), lze se v pojistné smlouvě odchýlit od ustanovení tohoto zákona, jen pokud to tento zákon nebo </a:t>
            </a:r>
            <a:r>
              <a:rPr lang="cs-CZ" sz="2400" strike="sngStrike" dirty="0">
                <a:highlight>
                  <a:srgbClr val="FFFF00"/>
                </a:highlight>
              </a:rPr>
              <a:t>zvláštní právní předpis připouští a nedojde-li tím ke snížení rozsahu soukromého pojištění stanoveného zvláštním právním předpisem</a:t>
            </a:r>
            <a:r>
              <a:rPr lang="cs-CZ" sz="2400" strike="sngStrik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95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682AC9-37C1-406C-B71C-9852AC3E5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29346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3A43F44-377A-4E2D-AD53-DDC738A01C3E}"/>
              </a:ext>
            </a:extLst>
          </p:cNvPr>
          <p:cNvCxnSpPr>
            <a:cxnSpLocks/>
          </p:cNvCxnSpPr>
          <p:nvPr/>
        </p:nvCxnSpPr>
        <p:spPr>
          <a:xfrm>
            <a:off x="6096000" y="1837678"/>
            <a:ext cx="0" cy="2210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A6B74E-202D-4C04-91DD-9CF4245B8752}"/>
              </a:ext>
            </a:extLst>
          </p:cNvPr>
          <p:cNvSpPr txBox="1"/>
          <p:nvPr/>
        </p:nvSpPr>
        <p:spPr>
          <a:xfrm>
            <a:off x="665825" y="1837678"/>
            <a:ext cx="517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Povinně pojištěné osoby </a:t>
            </a:r>
            <a:r>
              <a:rPr lang="cs-CZ" b="1" dirty="0"/>
              <a:t>podle zákona č. 38/2004 Sb.:</a:t>
            </a:r>
          </a:p>
          <a:p>
            <a:endParaRPr 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C89547D-2A13-4009-BAC1-A8E3B9ADECCB}"/>
              </a:ext>
            </a:extLst>
          </p:cNvPr>
          <p:cNvSpPr/>
          <p:nvPr/>
        </p:nvSpPr>
        <p:spPr>
          <a:xfrm>
            <a:off x="6324682" y="1837677"/>
            <a:ext cx="5396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Povinně pojištěné osoby </a:t>
            </a:r>
            <a:r>
              <a:rPr lang="cs-CZ" b="1" dirty="0"/>
              <a:t>podle zákona č. 170/2018 Sb.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ECDC17-7B93-4CAE-A603-1D88406AB48B}"/>
              </a:ext>
            </a:extLst>
          </p:cNvPr>
          <p:cNvSpPr txBox="1"/>
          <p:nvPr/>
        </p:nvSpPr>
        <p:spPr>
          <a:xfrm>
            <a:off x="437143" y="2570085"/>
            <a:ext cx="5658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§ 27, odst. 2, písm. b)</a:t>
            </a:r>
          </a:p>
          <a:p>
            <a:r>
              <a:rPr lang="pl-PL" dirty="0"/>
              <a:t>... musí být sjednána tak, aby</a:t>
            </a:r>
            <a:endParaRPr lang="cs-CZ" dirty="0"/>
          </a:p>
          <a:p>
            <a:r>
              <a:rPr lang="cs-CZ" i="1" dirty="0"/>
              <a:t>b)</a:t>
            </a:r>
            <a:r>
              <a:rPr lang="cs-CZ" dirty="0"/>
              <a:t> se pojištění vztahovalo i na odpovědnost osob jednajících jménem pojišťovacího zprostředkovatele nebo samostatného likvidátora pojistných událostí,</a:t>
            </a:r>
            <a:endParaRPr lang="cs-CZ" b="1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D83E588-024B-425F-809C-FADD0F14E981}"/>
              </a:ext>
            </a:extLst>
          </p:cNvPr>
          <p:cNvCxnSpPr/>
          <p:nvPr/>
        </p:nvCxnSpPr>
        <p:spPr>
          <a:xfrm>
            <a:off x="470517" y="4287915"/>
            <a:ext cx="11159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175BB9-3AD0-44E8-8F23-246C6A7FC29B}"/>
              </a:ext>
            </a:extLst>
          </p:cNvPr>
          <p:cNvSpPr txBox="1"/>
          <p:nvPr/>
        </p:nvSpPr>
        <p:spPr>
          <a:xfrm>
            <a:off x="7022354" y="2878130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Samostatný zprostředkovatel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85DD47F-57DC-2E82-E928-095E3FCE1832}"/>
              </a:ext>
            </a:extLst>
          </p:cNvPr>
          <p:cNvSpPr txBox="1"/>
          <p:nvPr/>
        </p:nvSpPr>
        <p:spPr>
          <a:xfrm>
            <a:off x="470517" y="4988152"/>
            <a:ext cx="10938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highlight>
                  <a:srgbClr val="FF0000"/>
                </a:highlight>
              </a:rPr>
              <a:t>A co vázaní zástupci???</a:t>
            </a:r>
          </a:p>
        </p:txBody>
      </p:sp>
    </p:spTree>
    <p:extLst>
      <p:ext uri="{BB962C8B-B14F-4D97-AF65-F5344CB8AC3E}">
        <p14:creationId xmlns:p14="http://schemas.microsoft.com/office/powerpoint/2010/main" val="80902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682AC9-37C1-406C-B71C-9852AC3E5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2934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B9047F4-63FE-DC31-984C-325AEB44A911}"/>
              </a:ext>
            </a:extLst>
          </p:cNvPr>
          <p:cNvSpPr txBox="1"/>
          <p:nvPr/>
        </p:nvSpPr>
        <p:spPr>
          <a:xfrm>
            <a:off x="155206" y="1800504"/>
            <a:ext cx="116600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ObčZ, § 2914</a:t>
            </a:r>
          </a:p>
          <a:p>
            <a:r>
              <a:rPr lang="cs-CZ" sz="2400" i="1" dirty="0">
                <a:highlight>
                  <a:srgbClr val="C0C0C0"/>
                </a:highlight>
              </a:rPr>
              <a:t>Kdo při své činnosti použije zmocněnce, zaměstnance nebo jiného pomocníka, nahradí škodu jím způsobenou stejně, jako by ji způsobil sám</a:t>
            </a:r>
            <a:r>
              <a:rPr lang="cs-CZ" sz="2400" i="1" dirty="0"/>
              <a:t>. </a:t>
            </a:r>
            <a:r>
              <a:rPr lang="cs-CZ" sz="2400" i="1" dirty="0">
                <a:highlight>
                  <a:srgbClr val="00FF00"/>
                </a:highlight>
              </a:rPr>
              <a:t>Zavázal-li se však někdo při plnění jiné osoby provést určitou činnost samostatně, nepovažuje se za pomocníka</a:t>
            </a:r>
            <a:r>
              <a:rPr lang="cs-CZ" sz="2400" i="1" dirty="0"/>
              <a:t>; </a:t>
            </a:r>
            <a:r>
              <a:rPr lang="cs-CZ" sz="2400" i="1" dirty="0">
                <a:highlight>
                  <a:srgbClr val="FFFF00"/>
                </a:highlight>
              </a:rPr>
              <a:t>pokud ho však tato jiná osoba nepečlivě vybrala nebo na něho nedostatečně dohlížela, ručí za splnění jeho povinnosti k náhradě škody</a:t>
            </a:r>
            <a:r>
              <a:rPr lang="cs-CZ" sz="2400" i="1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Co to znamená „</a:t>
            </a:r>
            <a:r>
              <a:rPr lang="cs-CZ" sz="2400" i="1" dirty="0"/>
              <a:t> </a:t>
            </a:r>
            <a:r>
              <a:rPr lang="cs-CZ" sz="2400" i="1" dirty="0">
                <a:highlight>
                  <a:srgbClr val="00FF00"/>
                </a:highlight>
              </a:rPr>
              <a:t>Zavázal-li se však někdo při plnění jiné osoby provést určitou činnost samostatně</a:t>
            </a:r>
            <a:r>
              <a:rPr lang="cs-CZ" sz="2400" i="1" dirty="0"/>
              <a:t>“?</a:t>
            </a:r>
          </a:p>
          <a:p>
            <a:endParaRPr lang="cs-CZ" sz="2400" i="1" dirty="0"/>
          </a:p>
          <a:p>
            <a:r>
              <a:rPr lang="cs-CZ" sz="2400" dirty="0"/>
              <a:t>Odpověď 1: to znamená podnikatelským způsobem (autor odpovědi PhDr. Vladimír Přikryl, MF)</a:t>
            </a:r>
          </a:p>
          <a:p>
            <a:pPr algn="just"/>
            <a:r>
              <a:rPr lang="cs-CZ" sz="2400" dirty="0"/>
              <a:t>Odpověď 2: </a:t>
            </a:r>
            <a:r>
              <a:rPr lang="cs-CZ" sz="2800" b="1" dirty="0"/>
              <a:t>Rozsudek Nejvyššího soudu ze dne 11. 6. 2024, 25 </a:t>
            </a:r>
            <a:r>
              <a:rPr lang="cs-CZ" sz="2800" b="1" dirty="0" err="1"/>
              <a:t>Cdo</a:t>
            </a:r>
            <a:r>
              <a:rPr lang="cs-CZ" sz="2800" b="1" dirty="0"/>
              <a:t> 2613/2022 </a:t>
            </a:r>
            <a:endParaRPr lang="cs-CZ" sz="2400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368850-D718-366F-D99E-AB8CB79FF32A}"/>
              </a:ext>
            </a:extLst>
          </p:cNvPr>
          <p:cNvSpPr/>
          <p:nvPr/>
        </p:nvSpPr>
        <p:spPr>
          <a:xfrm>
            <a:off x="155206" y="4208206"/>
            <a:ext cx="11496020" cy="199594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14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36E7E-77E5-270F-9E24-83B6191B3C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25767DFE-240B-E0CD-F508-0C55E223195E}"/>
              </a:ext>
            </a:extLst>
          </p:cNvPr>
          <p:cNvSpPr txBox="1"/>
          <p:nvPr/>
        </p:nvSpPr>
        <p:spPr>
          <a:xfrm>
            <a:off x="231710" y="1773040"/>
            <a:ext cx="1143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/>
              <a:t>Vázaný zástupce vs. Samostatný zprostředkovatel.</a:t>
            </a:r>
          </a:p>
          <a:p>
            <a:endParaRPr lang="cs-CZ" sz="2400" i="1" dirty="0">
              <a:highlight>
                <a:srgbClr val="C0C0C0"/>
              </a:highlight>
            </a:endParaRPr>
          </a:p>
          <a:p>
            <a:endParaRPr lang="cs-CZ" sz="2400" i="1" dirty="0">
              <a:highlight>
                <a:srgbClr val="C0C0C0"/>
              </a:highlight>
            </a:endParaRPr>
          </a:p>
          <a:p>
            <a:r>
              <a:rPr lang="cs-CZ" sz="2400" i="1" dirty="0">
                <a:highlight>
                  <a:srgbClr val="C0C0C0"/>
                </a:highlight>
              </a:rPr>
              <a:t>Kdo při své činnosti použije </a:t>
            </a:r>
          </a:p>
          <a:p>
            <a:r>
              <a:rPr lang="cs-CZ" sz="2400" b="1" i="1" dirty="0">
                <a:highlight>
                  <a:srgbClr val="C0C0C0"/>
                </a:highlight>
              </a:rPr>
              <a:t>zmocněnce</a:t>
            </a:r>
            <a:r>
              <a:rPr lang="cs-CZ" sz="2400" i="1" dirty="0">
                <a:highlight>
                  <a:srgbClr val="C0C0C0"/>
                </a:highlight>
              </a:rPr>
              <a:t>, </a:t>
            </a:r>
          </a:p>
          <a:p>
            <a:r>
              <a:rPr lang="cs-CZ" sz="2400" i="1" strike="sngStrike" dirty="0">
                <a:highlight>
                  <a:srgbClr val="C0C0C0"/>
                </a:highlight>
              </a:rPr>
              <a:t>zaměstnance</a:t>
            </a:r>
            <a:r>
              <a:rPr lang="cs-CZ" sz="2400" i="1" dirty="0">
                <a:highlight>
                  <a:srgbClr val="C0C0C0"/>
                </a:highlight>
              </a:rPr>
              <a:t> nebo </a:t>
            </a:r>
          </a:p>
          <a:p>
            <a:r>
              <a:rPr lang="cs-CZ" sz="2400" i="1" strike="sngStrike" dirty="0">
                <a:highlight>
                  <a:srgbClr val="C0C0C0"/>
                </a:highlight>
              </a:rPr>
              <a:t>jiného pomocníka</a:t>
            </a:r>
            <a:r>
              <a:rPr lang="cs-CZ" sz="2400" i="1" dirty="0">
                <a:highlight>
                  <a:srgbClr val="C0C0C0"/>
                </a:highlight>
              </a:rPr>
              <a:t>, </a:t>
            </a:r>
          </a:p>
          <a:p>
            <a:r>
              <a:rPr lang="cs-CZ" sz="2400" i="1" dirty="0">
                <a:highlight>
                  <a:srgbClr val="C0C0C0"/>
                </a:highlight>
              </a:rPr>
              <a:t>nahradí škodu jím způsobenou stejně, jako by ji způsobil sám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0D352D8-2F4E-E364-C404-8BE433156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FEB84FB-F87F-6BE4-D0E8-1FBEE41CFB76}"/>
                  </a:ext>
                </a:extLst>
              </p14:cNvPr>
              <p14:cNvContentPartPr/>
              <p14:nvPr/>
            </p14:nvContentPartPr>
            <p14:xfrm>
              <a:off x="1050314" y="2935302"/>
              <a:ext cx="36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FEB84FB-F87F-6BE4-D0E8-1FBEE41CFB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1674" y="29263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6EA78677-C7B3-3253-DE9E-CE238DDDEB8E}"/>
                  </a:ext>
                </a:extLst>
              </p14:cNvPr>
              <p14:cNvContentPartPr/>
              <p14:nvPr/>
            </p14:nvContentPartPr>
            <p14:xfrm>
              <a:off x="50720" y="3532600"/>
              <a:ext cx="313560" cy="36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6EA78677-C7B3-3253-DE9E-CE238DDDEB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80" y="3523600"/>
                <a:ext cx="3312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2CA30F55-70FE-F085-E26B-5D78E01C95FB}"/>
                  </a:ext>
                </a:extLst>
              </p14:cNvPr>
              <p14:cNvContentPartPr/>
              <p14:nvPr/>
            </p14:nvContentPartPr>
            <p14:xfrm>
              <a:off x="314960" y="2221840"/>
              <a:ext cx="2132640" cy="3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2CA30F55-70FE-F085-E26B-5D78E01C95F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5960" y="2213200"/>
                <a:ext cx="21502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AE5C73D0-8C2E-9FCF-B891-A0203A343A24}"/>
                  </a:ext>
                </a:extLst>
              </p14:cNvPr>
              <p14:cNvContentPartPr/>
              <p14:nvPr/>
            </p14:nvContentPartPr>
            <p14:xfrm>
              <a:off x="2844320" y="2221840"/>
              <a:ext cx="3606120" cy="36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AE5C73D0-8C2E-9FCF-B891-A0203A343A2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35680" y="2213200"/>
                <a:ext cx="36237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08585C08-D6B2-688E-A937-5B5FA7CD4E20}"/>
                  </a:ext>
                </a:extLst>
              </p14:cNvPr>
              <p14:cNvContentPartPr/>
              <p14:nvPr/>
            </p14:nvContentPartPr>
            <p14:xfrm>
              <a:off x="49280" y="2217880"/>
              <a:ext cx="279720" cy="1314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08585C08-D6B2-688E-A937-5B5FA7CD4E2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0640" y="2208880"/>
                <a:ext cx="297360" cy="13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35881223-BB04-7B74-A3E5-234FE78FE48E}"/>
                  </a:ext>
                </a:extLst>
              </p14:cNvPr>
              <p14:cNvContentPartPr/>
              <p14:nvPr/>
            </p14:nvContentPartPr>
            <p14:xfrm>
              <a:off x="335120" y="3272680"/>
              <a:ext cx="3317760" cy="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35881223-BB04-7B74-A3E5-234FE78FE48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6120" y="3264040"/>
                <a:ext cx="33354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06CFC379-E6BB-2BBA-1AF4-2D32C2806803}"/>
                  </a:ext>
                </a:extLst>
              </p14:cNvPr>
              <p14:cNvContentPartPr/>
              <p14:nvPr/>
            </p14:nvContentPartPr>
            <p14:xfrm>
              <a:off x="3657920" y="2240200"/>
              <a:ext cx="2883240" cy="10497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06CFC379-E6BB-2BBA-1AF4-2D32C280680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48920" y="2231560"/>
                <a:ext cx="2900880" cy="10674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44CCC3EC-38B6-EE4F-1533-9F489FB7E3D8}"/>
              </a:ext>
            </a:extLst>
          </p:cNvPr>
          <p:cNvSpPr txBox="1"/>
          <p:nvPr/>
        </p:nvSpPr>
        <p:spPr>
          <a:xfrm>
            <a:off x="314960" y="5097027"/>
            <a:ext cx="11527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Plná moc vázaného zástupce je jeho pojištění profesní odpovědnosti (protože je zmocněnec)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8528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83E2A-641D-FC9C-AB2E-F036B9418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83A3F080-8E29-8BB9-F46E-F9AE614327AC}"/>
              </a:ext>
            </a:extLst>
          </p:cNvPr>
          <p:cNvSpPr txBox="1"/>
          <p:nvPr/>
        </p:nvSpPr>
        <p:spPr>
          <a:xfrm>
            <a:off x="231710" y="1773040"/>
            <a:ext cx="1143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6C87105-313D-86ED-8F1C-611F6C7F8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1471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583B11A-DBA4-FAB9-22DE-2002C12EE361}"/>
              </a:ext>
            </a:extLst>
          </p:cNvPr>
          <p:cNvSpPr txBox="1"/>
          <p:nvPr/>
        </p:nvSpPr>
        <p:spPr>
          <a:xfrm>
            <a:off x="231710" y="2032000"/>
            <a:ext cx="117285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A co přechod práva na pojistitele podle § 2820 </a:t>
            </a:r>
            <a:r>
              <a:rPr lang="cs-CZ" sz="3200" u="sng" dirty="0" err="1"/>
              <a:t>ObčZ</a:t>
            </a:r>
            <a:r>
              <a:rPr lang="cs-CZ" sz="3200" u="sng" dirty="0"/>
              <a:t>?</a:t>
            </a:r>
          </a:p>
          <a:p>
            <a:r>
              <a:rPr lang="cs-CZ" sz="3200" dirty="0"/>
              <a:t>(pojistitel uhradí škodu za samostatného pojišťovacího zprostředkovatele a následně uplatní regres u vázaného zástupce).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b="1" dirty="0"/>
              <a:t>Proto je důležité aby i vázaní zástupci byli pojištěnými ve smlouvě o pojištění profesní odpovědnosti samostatného zprostředkovatele.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39350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</TotalTime>
  <Words>1699</Words>
  <Application>Microsoft Office PowerPoint</Application>
  <PresentationFormat>Širokoúhlá obrazovka</PresentationFormat>
  <Paragraphs>137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Gusta</dc:creator>
  <cp:lastModifiedBy>Gustav Vacek</cp:lastModifiedBy>
  <cp:revision>333</cp:revision>
  <dcterms:created xsi:type="dcterms:W3CDTF">2018-10-27T18:49:04Z</dcterms:created>
  <dcterms:modified xsi:type="dcterms:W3CDTF">2024-10-22T08:01:15Z</dcterms:modified>
</cp:coreProperties>
</file>