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74" r:id="rId2"/>
    <p:sldId id="406" r:id="rId3"/>
    <p:sldId id="464" r:id="rId4"/>
    <p:sldId id="465" r:id="rId5"/>
    <p:sldId id="475" r:id="rId6"/>
    <p:sldId id="412" r:id="rId7"/>
    <p:sldId id="414" r:id="rId8"/>
    <p:sldId id="413" r:id="rId9"/>
    <p:sldId id="450" r:id="rId10"/>
    <p:sldId id="416" r:id="rId11"/>
    <p:sldId id="453" r:id="rId12"/>
    <p:sldId id="424" r:id="rId13"/>
    <p:sldId id="452" r:id="rId14"/>
    <p:sldId id="451" r:id="rId15"/>
    <p:sldId id="463" r:id="rId16"/>
    <p:sldId id="454" r:id="rId17"/>
    <p:sldId id="470" r:id="rId18"/>
    <p:sldId id="456" r:id="rId19"/>
    <p:sldId id="457" r:id="rId20"/>
    <p:sldId id="458" r:id="rId21"/>
    <p:sldId id="477" r:id="rId22"/>
    <p:sldId id="472" r:id="rId23"/>
    <p:sldId id="441" r:id="rId24"/>
    <p:sldId id="437" r:id="rId25"/>
    <p:sldId id="442" r:id="rId26"/>
    <p:sldId id="476" r:id="rId27"/>
    <p:sldId id="469" r:id="rId28"/>
    <p:sldId id="407" r:id="rId29"/>
    <p:sldId id="447" r:id="rId30"/>
    <p:sldId id="448" r:id="rId31"/>
    <p:sldId id="462" r:id="rId32"/>
    <p:sldId id="460" r:id="rId33"/>
    <p:sldId id="435" r:id="rId34"/>
    <p:sldId id="459" r:id="rId35"/>
  </p:sldIdLst>
  <p:sldSz cx="12192000" cy="6858000"/>
  <p:notesSz cx="6797675" cy="9926638"/>
  <p:custDataLst>
    <p:tags r:id="rId37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benová Tereza" initials="ET" lastIdx="9" clrIdx="0">
    <p:extLst>
      <p:ext uri="{19B8F6BF-5375-455C-9EA6-DF929625EA0E}">
        <p15:presenceInfo xmlns:p15="http://schemas.microsoft.com/office/powerpoint/2012/main" userId="S::te15378@cpp.cz::d8c20215-0f0c-4f3b-a18d-1eb61b2db9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1"/>
    <a:srgbClr val="E2001A"/>
    <a:srgbClr val="D9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2F61E4-D0D1-4F23-AA1E-CF915CB00CEA}" v="8" dt="2024-10-21T12:08:06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A7630-A521-485A-9253-41ADE24178A6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025B4-EAF8-4DE6-A9E5-25B6FDEB73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63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025B4-EAF8-4DE6-A9E5-25B6FDEB73F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86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025B4-EAF8-4DE6-A9E5-25B6FDEB73F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55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025B4-EAF8-4DE6-A9E5-25B6FDEB73F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91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C341C-38A5-40D2-94D3-213821EE5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983542-BA58-41CC-9673-4981C1CDF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C6F960-6D89-4FB7-820D-68D2EED4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A71F41-943E-432B-82B1-456B2B104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3D2A5C-0743-4ECB-A390-EAC69497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18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AB679-EEC5-43D3-B196-124DCDF1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BCFDBD6-CCA0-40DF-94CC-28DBF417D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BDA971-E693-415B-B901-DB20F18D4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CFCB7B-0CF8-44DE-909F-7BF2832F6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E16CDC-48DE-48B3-A113-5D8BD52F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40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13DA712-5234-4FE0-8886-EEC1F5F80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2D62087-12F7-4E4B-B3FA-626D3FD42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37831E-9F96-43C9-A2D1-F1AC5A243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57F7F9-70FE-4857-AB3E-E0721227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4279E9-19EE-464B-8B53-BDDFD829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69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E6187A-DD5F-4EDD-B180-7852D6EE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6C52EC-CAA6-49CE-A37C-5DA03057E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1120F9-6CE5-4041-9EA9-7272A4C41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D34514-283B-457E-B8C6-549559F7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51FECA-889B-4DDD-8A01-425095FC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13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946B6-3D98-4377-9FA3-D37BE8A96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35A106-D6B8-40DE-ABD2-AB2924DF9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515F5E-7905-4ADE-AB82-D9065659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C159E8-1F17-4848-A56B-23E70D1C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96BD2A-92A8-4B83-9F1A-85972E69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50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9C8D7-E096-454A-9D97-DCFAC417C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82FC1F-36D2-40F4-B5A9-6E364250D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9F89C7-F58F-459C-BE42-BCF2602B3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605D4E-D5A1-44FD-89CE-3009C8B6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D6237B-7C4E-4198-8911-B27DBB433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0449B3-9F92-45B0-884E-DC3FA79F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81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87E5F9-19D7-4CB3-9BD1-0151D74E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E58371-FA0A-408D-BD84-D24FC24E6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58C04AA-58D2-4989-8371-38AD552DF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6D81E76-8188-46CB-B0D2-79832B2721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4828B57-17C5-4360-8385-3816C1CD1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C871FDD-D218-4A18-A220-480505490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1F8450E-5297-4F57-B5F9-395931961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360DA14-6177-42EE-AFE8-C750CFDB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63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09FA2-3BE4-4509-BAF5-80F7ECA2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8D6207-CA3E-4AD5-8065-F9BC7FF71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1187DB-3B9A-461E-B9E9-96B7E3E6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C910652-0640-43C9-93BB-FEBD425C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41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3935BCF-B97C-4A0A-8E66-C9916EEC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4CF5B2D-782F-48DD-8514-6288E29D3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1CC068-8C97-46F5-983C-653C173A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02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D24B8-57AB-49DE-AA05-87B1F2B79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29D98C-4824-47B5-AEE7-E67F9A83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23E29F-EA18-4BA9-910F-50559AB83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B16B17-F384-450B-9DC7-4B828DA2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30BF5E-CA66-4CAF-8D47-23F454D5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6A48E77-BE69-4177-BFDD-F9C00C422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27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C44CC-51C9-445B-B562-302C4E3B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2214812-0807-4500-B633-732816B93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8A7B89-94D0-4CCE-846E-22D096253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B2F247-CF36-4B59-9C39-FD7E5C7A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202E49-7446-4CEE-8093-BE1CEED45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EFC7D1-F966-4A17-8A28-473487BD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61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484D04B-63DA-95F2-49DF-874DDA1B8A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597065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59" imgH="360" progId="TCLayout.ActiveDocument.1">
                  <p:embed/>
                </p:oleObj>
              </mc:Choice>
              <mc:Fallback>
                <p:oleObj name="think-cell Slide" r:id="rId14" imgW="359" imgH="360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484D04B-63DA-95F2-49DF-874DDA1B8A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5B68C78-65A6-469D-BFAA-5C7FB8B1F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D1FC65-0E65-4B5F-83E8-3679C058D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953C3F-8131-4B8C-8C69-F54FC53DB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B774A-CE3A-49C0-9D29-22749D14FDE8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92E214-886D-493C-9564-C47C33835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80DD0A-1E5D-459E-AFC3-2FACA9665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93299-D4BB-4A97-9999-15EE0E5554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76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emf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hyperlink" Target="https://www.mdcr.cz/Media/Na-pravou-miru/Elektricka-vozitka-Pravidla-a-regulac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ataovozidlech.cz/otevrenaData/vypis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818BD0F-FC16-90EF-B0CC-376FB2F582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18BD0F-FC16-90EF-B0CC-376FB2F582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668A6D9E-F502-4952-9C8C-2F8C108D7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49EB4C3-3489-B62E-6318-0D6224479D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B20CE3-379F-4F36-8277-6A5B30CCBAE5}"/>
              </a:ext>
            </a:extLst>
          </p:cNvPr>
          <p:cNvSpPr txBox="1"/>
          <p:nvPr/>
        </p:nvSpPr>
        <p:spPr>
          <a:xfrm>
            <a:off x="912401" y="186306"/>
            <a:ext cx="1019863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>
                <a:solidFill>
                  <a:schemeClr val="bg1"/>
                </a:solidFill>
                <a:latin typeface="CPP Sans Bold" panose="00000800000000000000" pitchFamily="50" charset="-18"/>
              </a:rPr>
              <a:t>Nový ZPOV (povinné ručení)</a:t>
            </a:r>
          </a:p>
          <a:p>
            <a:r>
              <a:rPr lang="cs-CZ" sz="3200">
                <a:solidFill>
                  <a:schemeClr val="bg1"/>
                </a:solidFill>
                <a:latin typeface="CPP Sans Bold" panose="00000800000000000000" pitchFamily="50" charset="-18"/>
              </a:rPr>
              <a:t>Zákon  č. :  30/2024 Sb. </a:t>
            </a:r>
          </a:p>
          <a:p>
            <a:r>
              <a:rPr lang="cs-CZ" sz="3200">
                <a:solidFill>
                  <a:schemeClr val="bg1"/>
                </a:solidFill>
                <a:latin typeface="CPP Sans Bold" panose="00000800000000000000" pitchFamily="50" charset="-18"/>
              </a:rPr>
              <a:t>o pojištění odpovědnosti z provozu vozidla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DADB41A-916B-4732-8207-6192A99C0B8D}"/>
              </a:ext>
            </a:extLst>
          </p:cNvPr>
          <p:cNvSpPr txBox="1"/>
          <p:nvPr/>
        </p:nvSpPr>
        <p:spPr>
          <a:xfrm>
            <a:off x="839487" y="2614653"/>
            <a:ext cx="930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PP Sans Book" panose="00000500000000000000" pitchFamily="50" charset="-18"/>
              </a:rPr>
              <a:t>Přehled nejvýznamnějších změn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C9EA41A-E7F5-4975-B266-4118F349AF91}"/>
              </a:ext>
            </a:extLst>
          </p:cNvPr>
          <p:cNvSpPr txBox="1"/>
          <p:nvPr/>
        </p:nvSpPr>
        <p:spPr>
          <a:xfrm>
            <a:off x="680335" y="3884410"/>
            <a:ext cx="998518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CPP Sans Bold"/>
              </a:rPr>
              <a:t>  Úsek tvorby produktů</a:t>
            </a:r>
          </a:p>
          <a:p>
            <a:r>
              <a:rPr lang="cs-CZ" sz="2800" dirty="0">
                <a:solidFill>
                  <a:schemeClr val="bg1"/>
                </a:solidFill>
                <a:latin typeface="CPP Sans Bold" panose="00000800000000000000" pitchFamily="50" charset="-18"/>
              </a:rPr>
              <a:t>  Česká podnikatelská pojišťovna, a.s. VIG</a:t>
            </a:r>
          </a:p>
          <a:p>
            <a:r>
              <a:rPr lang="cs-CZ" sz="2800" dirty="0">
                <a:solidFill>
                  <a:schemeClr val="bg1"/>
                </a:solidFill>
                <a:latin typeface="CPP Sans Bold" panose="00000800000000000000" pitchFamily="50" charset="-18"/>
              </a:rPr>
              <a:t>  </a:t>
            </a:r>
          </a:p>
          <a:p>
            <a:r>
              <a:rPr lang="cs-CZ" sz="3200">
                <a:solidFill>
                  <a:schemeClr val="bg1"/>
                </a:solidFill>
                <a:latin typeface="CPP Sans Bold" panose="00000800000000000000" pitchFamily="50" charset="-18"/>
              </a:rPr>
              <a:t>  22.10</a:t>
            </a:r>
            <a:r>
              <a:rPr lang="cs-CZ" sz="3200" dirty="0">
                <a:solidFill>
                  <a:schemeClr val="bg1"/>
                </a:solidFill>
                <a:latin typeface="CPP Sans Bold" panose="00000800000000000000" pitchFamily="50" charset="-18"/>
              </a:rPr>
              <a:t>. 2024</a:t>
            </a:r>
          </a:p>
        </p:txBody>
      </p:sp>
    </p:spTree>
    <p:extLst>
      <p:ext uri="{BB962C8B-B14F-4D97-AF65-F5344CB8AC3E}">
        <p14:creationId xmlns:p14="http://schemas.microsoft.com/office/powerpoint/2010/main" val="359380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7" y="617172"/>
            <a:ext cx="1108432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Nová definice (rozsah) vozidel podléhající povinnosti POV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69551" y="1178835"/>
            <a:ext cx="10471948" cy="4972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24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2 odst.1  Co se bude pojišťovat?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M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otorové vozidlo určené k pohybu po zemi poháněné výhradně mechanickým (ne lidským) pohonem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rabicPeriod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Max. konstrukční rychlost vyšší </a:t>
            </a:r>
            <a:r>
              <a:rPr lang="cs-CZ" b="0" i="0" dirty="0">
                <a:solidFill>
                  <a:srgbClr val="FF0000"/>
                </a:solidFill>
                <a:effectLst/>
                <a:latin typeface="CPP Sans Bold" pitchFamily="2" charset="-18"/>
                <a:ea typeface="CPP Sans Bold" pitchFamily="2" charset="-18"/>
              </a:rPr>
              <a:t>než 25 km/h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nebo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rabicPeriod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P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rovozní hmotnost je vyšší než </a:t>
            </a:r>
            <a:r>
              <a:rPr lang="cs-CZ" b="0" i="0" dirty="0">
                <a:solidFill>
                  <a:srgbClr val="FF0000"/>
                </a:solidFill>
                <a:effectLst/>
                <a:latin typeface="CPP Sans Bold" pitchFamily="2" charset="-18"/>
                <a:ea typeface="CPP Sans Bold" pitchFamily="2" charset="-18"/>
              </a:rPr>
              <a:t>25 kg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a max. konstrukční rychlost vyšší než </a:t>
            </a:r>
            <a:r>
              <a:rPr lang="cs-CZ" b="0" i="0" dirty="0">
                <a:solidFill>
                  <a:srgbClr val="FF0000"/>
                </a:solidFill>
                <a:effectLst/>
                <a:latin typeface="CPP Sans Bold" pitchFamily="2" charset="-18"/>
                <a:ea typeface="CPP Sans Bold" pitchFamily="2" charset="-18"/>
              </a:rPr>
              <a:t>14 km/h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– obě podmínky musí platit současně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Jejich přípojná vozidla  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I moped, pokud má kromě šlapání i možnost výhradně mechanického pohonu (jede i bez šlapání )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2400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Co nebude podléhat povinnosti pojištění POV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Kolejová vozidla, Vozík pro invalidy užívaný výlučně osobou s tělesným postižením (i když může mít výhradní motorový pohon)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Všechna elektrokola, motokola a mopedy s pomocným pohonem při šlapání (nejede bez šlapání)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dirty="0">
                <a:solidFill>
                  <a:srgbClr val="FF0000"/>
                </a:solidFill>
                <a:latin typeface="CPP Sans Book" panose="00000500000000000000" pitchFamily="50" charset="-18"/>
              </a:rPr>
              <a:t>          </a:t>
            </a:r>
            <a:endParaRPr lang="cs-CZ" sz="2000" b="0" i="0" dirty="0">
              <a:solidFill>
                <a:srgbClr val="005091"/>
              </a:solidFill>
              <a:effectLst/>
              <a:latin typeface="CPP Sans Book" panose="00000500000000000000" pitchFamily="50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C20FA29-9913-5629-8E6C-E8BB5DC2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111983" y="5957192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2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238897" y="617172"/>
            <a:ext cx="100890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Nové druhy vozidel s povinností POV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C20FA29-9913-5629-8E6C-E8BB5DC2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0" y="5490735"/>
            <a:ext cx="12191999" cy="10820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171B828-CBEC-D6E8-F555-A5316F936603}"/>
              </a:ext>
            </a:extLst>
          </p:cNvPr>
          <p:cNvSpPr txBox="1"/>
          <p:nvPr/>
        </p:nvSpPr>
        <p:spPr>
          <a:xfrm>
            <a:off x="343013" y="1317072"/>
            <a:ext cx="8230536" cy="46997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Problematika vozidel podléhajících povinnosti sjednat POV</a:t>
            </a:r>
          </a:p>
          <a:p>
            <a:pPr marL="285750" indent="-285750">
              <a:lnSpc>
                <a:spcPct val="150000"/>
              </a:lnSpc>
              <a:buClr>
                <a:srgbClr val="E2001A"/>
              </a:buClr>
              <a:buFontTx/>
              <a:buChar char="→"/>
            </a:pP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Nová definice / rozsah obou nových podmínek (</a:t>
            </a:r>
            <a:r>
              <a:rPr lang="cs-CZ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rychlost</a:t>
            </a: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a kombinace </a:t>
            </a:r>
            <a:r>
              <a:rPr lang="cs-CZ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hmotnost s rychlostí</a:t>
            </a: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) zahrne do povinnosti sjednat POV nové </a:t>
            </a: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druhy</a:t>
            </a: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vozidel:</a:t>
            </a:r>
          </a:p>
          <a:p>
            <a:pPr marL="742950" lvl="1" indent="-285750">
              <a:lnSpc>
                <a:spcPct val="15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Půjde převážně o tzv.:  „lehká elektrická vozidla“ </a:t>
            </a:r>
          </a:p>
          <a:p>
            <a:pPr marL="742950" lvl="1" indent="-285750">
              <a:lnSpc>
                <a:spcPct val="15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V</a:t>
            </a: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 naprosté většině nebudou podléhat registraci =  nebudou mít SPZ </a:t>
            </a: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  <a:sym typeface="Wingdings" panose="05000000000000000000" pitchFamily="2" charset="2"/>
              </a:rPr>
              <a:t> </a:t>
            </a:r>
          </a:p>
          <a:p>
            <a:pPr>
              <a:lnSpc>
                <a:spcPct val="150000"/>
              </a:lnSpc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Identifikace těchto „vozidel“ bude při sjednání pojištění vyžadovat </a:t>
            </a:r>
          </a:p>
          <a:p>
            <a:pPr marL="285750" indent="-28575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U</a:t>
            </a: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vedení výrobního či evidenčního čísla (S/N) do pojistné smlouvy +</a:t>
            </a:r>
            <a:r>
              <a:rPr lang="en-US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</a:t>
            </a:r>
            <a:r>
              <a:rPr lang="cs-CZ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bývá např. u koloběžek umístěné z boku nebo zespodu nášlapné desky </a:t>
            </a:r>
            <a:r>
              <a:rPr lang="cs-CZ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  <a:cs typeface="Sanskrit Text" panose="02020503050405020304" pitchFamily="18" charset="0"/>
              </a:rPr>
              <a:t>→</a:t>
            </a:r>
            <a:endParaRPr lang="cs-CZ" b="0" i="0">
              <a:solidFill>
                <a:srgbClr val="005091"/>
              </a:solidFill>
              <a:effectLst/>
              <a:latin typeface="CPP Sans Book" panose="00000500000000000000" pitchFamily="50" charset="-18"/>
            </a:endParaRPr>
          </a:p>
          <a:p>
            <a:pPr marL="285750" indent="-28575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>
                <a:solidFill>
                  <a:srgbClr val="005091"/>
                </a:solidFill>
                <a:latin typeface="CPP Sans Book"/>
              </a:rPr>
              <a:t>Musí být z</a:t>
            </a:r>
            <a:r>
              <a:rPr lang="cs-CZ" b="0" i="0">
                <a:solidFill>
                  <a:srgbClr val="005091"/>
                </a:solidFill>
                <a:effectLst/>
                <a:latin typeface="CPP Sans Book"/>
              </a:rPr>
              <a:t> technické dokumentace</a:t>
            </a:r>
            <a:r>
              <a:rPr lang="cs-CZ">
                <a:solidFill>
                  <a:srgbClr val="005091"/>
                </a:solidFill>
                <a:latin typeface="CPP Sans Book"/>
              </a:rPr>
              <a:t> patrné</a:t>
            </a:r>
            <a:r>
              <a:rPr lang="cs-CZ" b="0" i="0">
                <a:solidFill>
                  <a:srgbClr val="005091"/>
                </a:solidFill>
                <a:effectLst/>
                <a:latin typeface="CPP Sans Book"/>
              </a:rPr>
              <a:t>, že vozidlo splňuje (technické) parametry</a:t>
            </a:r>
            <a:r>
              <a:rPr lang="en-US" b="0" i="0">
                <a:solidFill>
                  <a:srgbClr val="005091"/>
                </a:solidFill>
                <a:effectLst/>
                <a:latin typeface="CPP Sans Book"/>
              </a:rPr>
              <a:t> </a:t>
            </a:r>
            <a:r>
              <a:rPr lang="cs-CZ" b="0" i="0">
                <a:solidFill>
                  <a:srgbClr val="005091"/>
                </a:solidFill>
                <a:effectLst/>
                <a:latin typeface="CPP Sans Book"/>
              </a:rPr>
              <a:t>vozidla dle definice nových podmínek v novém ZPOV</a:t>
            </a:r>
            <a:r>
              <a:rPr lang="cs-CZ">
                <a:solidFill>
                  <a:srgbClr val="005091"/>
                </a:solidFill>
                <a:latin typeface="CPP Sans Book"/>
              </a:rPr>
              <a:t>, což pojistník</a:t>
            </a:r>
            <a:r>
              <a:rPr lang="en-US">
                <a:solidFill>
                  <a:srgbClr val="005091"/>
                </a:solidFill>
                <a:latin typeface="CPP Sans Book"/>
              </a:rPr>
              <a:t> </a:t>
            </a:r>
            <a:r>
              <a:rPr lang="en-US" err="1">
                <a:solidFill>
                  <a:srgbClr val="005091"/>
                </a:solidFill>
                <a:latin typeface="CPP Sans Book"/>
              </a:rPr>
              <a:t>potv</a:t>
            </a:r>
            <a:r>
              <a:rPr lang="cs-CZ">
                <a:solidFill>
                  <a:srgbClr val="005091"/>
                </a:solidFill>
                <a:latin typeface="CPP Sans Book"/>
              </a:rPr>
              <a:t>rdí</a:t>
            </a:r>
            <a:r>
              <a:rPr lang="en-US">
                <a:solidFill>
                  <a:srgbClr val="005091"/>
                </a:solidFill>
                <a:latin typeface="CPP Sans Book"/>
              </a:rPr>
              <a:t> </a:t>
            </a:r>
            <a:r>
              <a:rPr lang="cs-CZ">
                <a:solidFill>
                  <a:srgbClr val="005091"/>
                </a:solidFill>
                <a:latin typeface="CPP Sans Book"/>
              </a:rPr>
              <a:t>podpisem pojistné smlouvy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DBE78A-8EB8-95EC-9445-CECCA09AB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351" y="2809103"/>
            <a:ext cx="3533649" cy="26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90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E9F01E7-D81C-7107-2972-9980877ED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9F01E7-D81C-7107-2972-9980877ED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552435" y="450918"/>
            <a:ext cx="719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Identifikace vozidel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7F1294-C3CA-9336-0928-D66590699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r="3660"/>
          <a:stretch/>
        </p:blipFill>
        <p:spPr>
          <a:xfrm>
            <a:off x="266417" y="2732469"/>
            <a:ext cx="1533437" cy="1551964"/>
          </a:xfrm>
          <a:prstGeom prst="ellipse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0BFEE97-E3DA-16E1-31D0-54F2586112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r="10911"/>
          <a:stretch/>
        </p:blipFill>
        <p:spPr>
          <a:xfrm>
            <a:off x="2108912" y="2875005"/>
            <a:ext cx="1243888" cy="1293341"/>
          </a:xfrm>
          <a:prstGeom prst="ellipse">
            <a:avLst/>
          </a:prstGeom>
          <a:noFill/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736C251-7A75-C01A-1612-C5F62E52C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DA510DA-3945-DACD-CFBB-0C8E758AF0B4}"/>
              </a:ext>
            </a:extLst>
          </p:cNvPr>
          <p:cNvSpPr txBox="1"/>
          <p:nvPr/>
        </p:nvSpPr>
        <p:spPr>
          <a:xfrm>
            <a:off x="57665" y="1810827"/>
            <a:ext cx="11796583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cs-CZ"/>
            </a:defPPr>
            <a:lvl1pPr>
              <a:defRPr sz="2800" b="1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  <a:cs typeface="Arial"/>
              </a:defRPr>
            </a:lvl1pPr>
          </a:lstStyle>
          <a:p>
            <a:r>
              <a:rPr lang="cs-CZ" sz="1400" dirty="0" err="1"/>
              <a:t>Jednokolka</a:t>
            </a:r>
            <a:r>
              <a:rPr lang="cs-CZ" sz="1400" dirty="0"/>
              <a:t> (</a:t>
            </a:r>
            <a:r>
              <a:rPr lang="cs-CZ" sz="1400" dirty="0" err="1"/>
              <a:t>Unicycle</a:t>
            </a:r>
            <a:r>
              <a:rPr lang="cs-CZ" sz="1400" dirty="0"/>
              <a:t>)            </a:t>
            </a:r>
            <a:r>
              <a:rPr lang="cs-CZ" sz="1400" dirty="0" err="1"/>
              <a:t>One</a:t>
            </a:r>
            <a:r>
              <a:rPr lang="cs-CZ" sz="1400" dirty="0"/>
              <a:t> </a:t>
            </a:r>
            <a:r>
              <a:rPr lang="cs-CZ" sz="1400" dirty="0" err="1"/>
              <a:t>wheel</a:t>
            </a:r>
            <a:r>
              <a:rPr lang="cs-CZ" sz="1400" dirty="0"/>
              <a:t>                     El. skateboard                             Segway                              </a:t>
            </a:r>
            <a:r>
              <a:rPr lang="cs-CZ" sz="1400" dirty="0" err="1"/>
              <a:t>Zahr</a:t>
            </a:r>
            <a:r>
              <a:rPr lang="cs-CZ" sz="1400" dirty="0"/>
              <a:t>. Traktůrek                                   Golf. vozík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B89737A-A02B-1375-E84C-F3B8C9BC17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" b="2430"/>
          <a:stretch/>
        </p:blipFill>
        <p:spPr>
          <a:xfrm>
            <a:off x="3657600" y="2883244"/>
            <a:ext cx="1515762" cy="1383956"/>
          </a:xfrm>
          <a:prstGeom prst="ellipse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C20F19-226E-E3DD-227B-D3B61A87BF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r="16665"/>
          <a:stretch/>
        </p:blipFill>
        <p:spPr>
          <a:xfrm>
            <a:off x="5535827" y="2924433"/>
            <a:ext cx="1606377" cy="1540476"/>
          </a:xfrm>
          <a:prstGeom prst="ellipse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4D353FF-8253-8D88-AFFC-98A8D279CC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r="876"/>
          <a:stretch/>
        </p:blipFill>
        <p:spPr>
          <a:xfrm>
            <a:off x="7466288" y="2616395"/>
            <a:ext cx="2040178" cy="1988557"/>
          </a:xfrm>
          <a:prstGeom prst="ellipse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6ADF5AC-B017-12F4-7898-12707406E6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8" r="9698"/>
          <a:stretch/>
        </p:blipFill>
        <p:spPr>
          <a:xfrm>
            <a:off x="9889608" y="2994625"/>
            <a:ext cx="1610413" cy="1363191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0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946788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Identifikace vozidel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C20FA29-9913-5629-8E6C-E8BB5DC2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0" y="5534025"/>
            <a:ext cx="12191999" cy="1038750"/>
          </a:xfrm>
          <a:prstGeom prst="rect">
            <a:avLst/>
          </a:prstGeom>
        </p:spPr>
      </p:pic>
      <p:pic>
        <p:nvPicPr>
          <p:cNvPr id="5" name="Obrázek 4" descr="Obsah obrázku kolo, přeprava, pneumatika, vozidlo&#10;&#10;Popis byl vytvořen automaticky">
            <a:extLst>
              <a:ext uri="{FF2B5EF4-FFF2-40B4-BE49-F238E27FC236}">
                <a16:creationId xmlns:a16="http://schemas.microsoft.com/office/drawing/2014/main" id="{BC6020DC-F1A5-08A8-7A27-D99EEB61F1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97" y="1740963"/>
            <a:ext cx="3120986" cy="39708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F737C9-6B16-5EB3-1B78-68AE77CEAD88}"/>
              </a:ext>
            </a:extLst>
          </p:cNvPr>
          <p:cNvSpPr txBox="1"/>
          <p:nvPr/>
        </p:nvSpPr>
        <p:spPr>
          <a:xfrm>
            <a:off x="812402" y="2727555"/>
            <a:ext cx="34325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ld" panose="00000800000000000000" pitchFamily="50" charset="-18"/>
              </a:rPr>
              <a:t>Elektrická koloběžka </a:t>
            </a:r>
            <a:r>
              <a:rPr lang="cs-CZ" sz="2000" b="0" i="0" err="1">
                <a:solidFill>
                  <a:srgbClr val="005091"/>
                </a:solidFill>
                <a:effectLst/>
                <a:latin typeface="CPP Sans Bold" panose="00000800000000000000" pitchFamily="50" charset="-18"/>
              </a:rPr>
              <a:t>GoGEN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ld" panose="00000800000000000000" pitchFamily="50" charset="-18"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EBC93D-A939-B3BE-8C78-35F173AA9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649" y="676274"/>
            <a:ext cx="5968351" cy="49720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38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C20FA29-9913-5629-8E6C-E8BB5DC2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0" y="5534025"/>
            <a:ext cx="12191999" cy="10387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1FBE414-FE60-CA40-E3FF-7FC8FF8B1C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89" b="18136"/>
          <a:stretch/>
        </p:blipFill>
        <p:spPr>
          <a:xfrm>
            <a:off x="5494637" y="0"/>
            <a:ext cx="5659395" cy="2381250"/>
          </a:xfrm>
          <a:prstGeom prst="rect">
            <a:avLst/>
          </a:prstGeom>
          <a:ln>
            <a:noFill/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DF4FD0-725A-EC2C-9188-04A76AE01ABD}"/>
              </a:ext>
            </a:extLst>
          </p:cNvPr>
          <p:cNvSpPr txBox="1"/>
          <p:nvPr/>
        </p:nvSpPr>
        <p:spPr>
          <a:xfrm>
            <a:off x="649962" y="156368"/>
            <a:ext cx="4791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 panose="00000800000000000000" pitchFamily="50" charset="-18"/>
              </a:rPr>
              <a:t>Identifikace vozidel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D29B499-3F37-C05C-74E9-8879CB579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315" y="2409825"/>
            <a:ext cx="7285648" cy="3343275"/>
          </a:xfrm>
          <a:prstGeom prst="rect">
            <a:avLst/>
          </a:prstGeom>
          <a:ln>
            <a:noFill/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0E4706-05AC-781D-EE23-9B063D16CE94}"/>
              </a:ext>
            </a:extLst>
          </p:cNvPr>
          <p:cNvSpPr txBox="1"/>
          <p:nvPr/>
        </p:nvSpPr>
        <p:spPr>
          <a:xfrm>
            <a:off x="860027" y="2156056"/>
            <a:ext cx="347384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ld" panose="00000800000000000000" pitchFamily="50" charset="-18"/>
              </a:rPr>
              <a:t>Městské a terénní elektrokoloběžky</a:t>
            </a:r>
          </a:p>
          <a:p>
            <a:pPr>
              <a:lnSpc>
                <a:spcPct val="130000"/>
              </a:lnSpc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Elektrická koloběžka </a:t>
            </a:r>
            <a:r>
              <a:rPr lang="cs-CZ" sz="2000" b="0" i="0" err="1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GoGEN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VOYAGER POWER S911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917C16-6CAD-0A62-0BA2-39AC16EF5BB8}"/>
              </a:ext>
            </a:extLst>
          </p:cNvPr>
          <p:cNvSpPr txBox="1"/>
          <p:nvPr/>
        </p:nvSpPr>
        <p:spPr>
          <a:xfrm>
            <a:off x="860027" y="4317828"/>
            <a:ext cx="40062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rgbClr val="E2001A"/>
                </a:solidFill>
                <a:latin typeface="CPP Sans Bold" pitchFamily="2" charset="-18"/>
                <a:ea typeface="CPP Sans Bold" pitchFamily="2" charset="-18"/>
              </a:rPr>
              <a:t>FAST FUNERAL = rychlý pohřeb</a:t>
            </a:r>
          </a:p>
          <a:p>
            <a:r>
              <a:rPr lang="cs-CZ" sz="2000" b="1">
                <a:solidFill>
                  <a:srgbClr val="E2001A"/>
                </a:solidFill>
                <a:latin typeface="CPP Sans Bold" pitchFamily="2" charset="-18"/>
                <a:ea typeface="CPP Sans Bold" pitchFamily="2" charset="-18"/>
              </a:rPr>
              <a:t>Max. rychlost 40 km/h</a:t>
            </a:r>
          </a:p>
        </p:txBody>
      </p:sp>
    </p:spTree>
    <p:extLst>
      <p:ext uri="{BB962C8B-B14F-4D97-AF65-F5344CB8AC3E}">
        <p14:creationId xmlns:p14="http://schemas.microsoft.com/office/powerpoint/2010/main" val="3193390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12EFA1-3FD2-3161-51D3-57F50AA91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494638"/>
            <a:ext cx="12191999" cy="13633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DF02BFA-8D12-3DC2-E560-5590754A6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80" y="144176"/>
            <a:ext cx="10661035" cy="656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03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88099BA-62DB-937F-B7BD-7E4D61E0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604006" y="5775960"/>
            <a:ext cx="12941644" cy="10820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B230AD-DF05-F73C-7A64-71D4FABB3DFF}"/>
              </a:ext>
            </a:extLst>
          </p:cNvPr>
          <p:cNvSpPr txBox="1"/>
          <p:nvPr/>
        </p:nvSpPr>
        <p:spPr>
          <a:xfrm>
            <a:off x="860028" y="617172"/>
            <a:ext cx="1020200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Povinnost pojištění odpovědnosti =</a:t>
            </a:r>
            <a:r>
              <a:rPr lang="en-US" sz="3200" dirty="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 dirty="0">
                <a:solidFill>
                  <a:srgbClr val="005091"/>
                </a:solidFill>
                <a:latin typeface="CPP Sans Bold"/>
              </a:rPr>
              <a:t>zajistí</a:t>
            </a:r>
            <a:r>
              <a:rPr lang="en-US" sz="3200" dirty="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 dirty="0">
                <a:solidFill>
                  <a:srgbClr val="005091"/>
                </a:solidFill>
                <a:latin typeface="CPP Sans Bold"/>
              </a:rPr>
              <a:t>provozovatel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516EDF9-22CD-6E13-8FB5-6EE2554BE093}"/>
              </a:ext>
            </a:extLst>
          </p:cNvPr>
          <p:cNvSpPr txBox="1"/>
          <p:nvPr/>
        </p:nvSpPr>
        <p:spPr>
          <a:xfrm>
            <a:off x="951545" y="1710089"/>
            <a:ext cx="10186913" cy="45674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2000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6</a:t>
            </a:r>
            <a:r>
              <a:rPr lang="cs-CZ" sz="2000" b="1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/</a:t>
            </a:r>
            <a:r>
              <a:rPr lang="cs-CZ" sz="2000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1</a:t>
            </a:r>
            <a:r>
              <a:rPr lang="pt-BR" sz="2000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</a:t>
            </a:r>
            <a:endParaRPr lang="cs-CZ" sz="2000" b="1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2000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Provozovatel </a:t>
            </a:r>
            <a:r>
              <a:rPr lang="pt-BR" sz="2000" b="1" i="0" dirty="0">
                <a:solidFill>
                  <a:srgbClr val="E2001A"/>
                </a:solidFill>
                <a:effectLst/>
                <a:latin typeface="CPP Sans Bold" pitchFamily="2" charset="-18"/>
                <a:ea typeface="CPP Sans Bold" pitchFamily="2" charset="-18"/>
              </a:rPr>
              <a:t>zajistí</a:t>
            </a:r>
            <a:r>
              <a:rPr lang="pt-BR" sz="2000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, aby vozidlo nebylo provozováno bez pojištění odpovědnosti</a:t>
            </a:r>
            <a:r>
              <a:rPr lang="cs-CZ" sz="2000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                  </a:t>
            </a:r>
            <a:r>
              <a:rPr lang="pt-BR" sz="2000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z provozu vozidla po dobu: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registrace vozidla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u neregistrovaného vozidla, kdy je schopné provozu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600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2000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20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6/2 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Vyvratitelná domněnka v ZPOV: 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má</a:t>
            </a:r>
            <a:r>
              <a:rPr lang="cs-CZ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se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za to, že provozovatelem je ten, kdo je provozovatelem podle zákona č.56/2001 o podmínkách provozu vozidel na pozemních komunikacích, tedy vlastník nebo jiná</a:t>
            </a:r>
            <a:r>
              <a:rPr lang="cs-CZ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osoba zapsaná jako provozovatel v RSV</a:t>
            </a:r>
            <a:r>
              <a:rPr lang="cs-CZ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: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20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2000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24940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88099BA-62DB-937F-B7BD-7E4D61E0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604006" y="5775960"/>
            <a:ext cx="12941644" cy="10820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B230AD-DF05-F73C-7A64-71D4FABB3DFF}"/>
              </a:ext>
            </a:extLst>
          </p:cNvPr>
          <p:cNvSpPr txBox="1"/>
          <p:nvPr/>
        </p:nvSpPr>
        <p:spPr>
          <a:xfrm>
            <a:off x="860028" y="617172"/>
            <a:ext cx="1020200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Povinnost pojištění odpovědnosti =</a:t>
            </a:r>
            <a:r>
              <a:rPr lang="en-US" sz="3200" dirty="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 dirty="0">
                <a:solidFill>
                  <a:srgbClr val="005091"/>
                </a:solidFill>
                <a:latin typeface="CPP Sans Bold"/>
              </a:rPr>
              <a:t>zajistí</a:t>
            </a:r>
            <a:r>
              <a:rPr lang="en-US" sz="3200" dirty="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 dirty="0">
                <a:solidFill>
                  <a:srgbClr val="005091"/>
                </a:solidFill>
                <a:latin typeface="CPP Sans Bold"/>
              </a:rPr>
              <a:t>provozovatel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A44948-6F8C-B7ED-B14D-B1DBD26A4B22}"/>
              </a:ext>
            </a:extLst>
          </p:cNvPr>
          <p:cNvSpPr txBox="1"/>
          <p:nvPr/>
        </p:nvSpPr>
        <p:spPr>
          <a:xfrm>
            <a:off x="837997" y="1793679"/>
            <a:ext cx="10392171" cy="4596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2001A"/>
              </a:buClr>
            </a:pPr>
            <a:r>
              <a:rPr lang="cs-CZ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Zák. </a:t>
            </a:r>
            <a:r>
              <a:rPr lang="pt-BR" sz="18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č.</a:t>
            </a:r>
            <a:r>
              <a:rPr lang="cs-CZ" sz="18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pt-BR" sz="18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56/2001 o podmínkách provozu vozidel na pozemních komunikacích</a:t>
            </a:r>
            <a:r>
              <a:rPr lang="cs-CZ" sz="18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:</a:t>
            </a:r>
            <a:endParaRPr lang="cs-CZ" dirty="0">
              <a:solidFill>
                <a:srgbClr val="E2001A"/>
              </a:solidFill>
              <a:latin typeface="CPP Sans Book" pitchFamily="2" charset="-18"/>
              <a:ea typeface="CPP Sans Book" pitchFamily="2" charset="-18"/>
            </a:endParaRPr>
          </a:p>
          <a:p>
            <a:pPr algn="ctr">
              <a:buClr>
                <a:srgbClr val="E2001A"/>
              </a:buClr>
            </a:pPr>
            <a:endParaRPr lang="cs-CZ" dirty="0">
              <a:solidFill>
                <a:srgbClr val="E2001A"/>
              </a:solidFill>
              <a:latin typeface="CPP Sans Book" pitchFamily="2" charset="-18"/>
              <a:ea typeface="CPP Sans Book" pitchFamily="2" charset="-18"/>
            </a:endParaRPr>
          </a:p>
          <a:p>
            <a:pPr>
              <a:buClr>
                <a:srgbClr val="E2001A"/>
              </a:buClr>
            </a:pPr>
            <a:r>
              <a:rPr lang="cs-CZ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§ 9   </a:t>
            </a:r>
            <a:r>
              <a:rPr lang="cs-CZ" sz="1600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Žádost o zápis změny provozovatele silničního vozidla  </a:t>
            </a:r>
          </a:p>
          <a:p>
            <a:pPr marL="360363" lvl="3">
              <a:spcAft>
                <a:spcPts val="800"/>
              </a:spcAft>
              <a:buClr>
                <a:srgbClr val="E2001A"/>
              </a:buClr>
            </a:pPr>
            <a:r>
              <a:rPr lang="cs-CZ" sz="1600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(1) Zápis změny provozovatele silničního vozidla v registru silničních vozidel provádí obecní úřad obce s rozšířenou působností na základě </a:t>
            </a:r>
          </a:p>
          <a:p>
            <a:pPr lvl="3" indent="-1011238">
              <a:spcAft>
                <a:spcPts val="800"/>
              </a:spcAft>
              <a:buClr>
                <a:srgbClr val="E2001A"/>
              </a:buClr>
            </a:pPr>
            <a:r>
              <a:rPr lang="cs-CZ" sz="1600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a) společné žádosti vlastníka silničního vozidla a nového provozovatele silničního vozidla, nebo </a:t>
            </a:r>
          </a:p>
          <a:p>
            <a:pPr lvl="3" indent="-1011238">
              <a:spcAft>
                <a:spcPts val="800"/>
              </a:spcAft>
              <a:buClr>
                <a:srgbClr val="E2001A"/>
              </a:buClr>
            </a:pPr>
            <a:r>
              <a:rPr lang="cs-CZ" sz="1600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b) žádosti vlastníka nebo provozovatele silničního vozidla, má-li být novým provozovatelem silničního vozidla jeho vlastník. </a:t>
            </a:r>
          </a:p>
          <a:p>
            <a:pPr lvl="3">
              <a:spcAft>
                <a:spcPts val="800"/>
              </a:spcAft>
              <a:buClr>
                <a:srgbClr val="E2001A"/>
              </a:buClr>
            </a:pPr>
            <a:endParaRPr lang="cs-CZ" sz="1600" dirty="0">
              <a:solidFill>
                <a:srgbClr val="E2001A"/>
              </a:solidFill>
              <a:latin typeface="CPP Sans Book" pitchFamily="2" charset="-18"/>
              <a:ea typeface="CPP Sans Book" pitchFamily="2" charset="-18"/>
            </a:endParaRPr>
          </a:p>
          <a:p>
            <a:pPr marL="360363" lvl="3">
              <a:spcAft>
                <a:spcPts val="800"/>
              </a:spcAft>
              <a:buClr>
                <a:srgbClr val="E2001A"/>
              </a:buClr>
            </a:pP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Provozovatel </a:t>
            </a:r>
            <a:r>
              <a:rPr lang="cs-CZ" sz="16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(zapsaný v RSV, ale pokud zápis neodpovídá skutečnosti, tak faktický provozovatel) odpovídá za to, že zajistí pojištění, jinak se dopustí přestupku s pokutou až 50 000 Kč + </a:t>
            </a:r>
            <a:r>
              <a:rPr lang="cs-CZ" sz="1600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nově pouze provozovatel hradí </a:t>
            </a:r>
            <a:r>
              <a:rPr lang="cs-CZ" sz="16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příspěvek do GF ČKP.</a:t>
            </a:r>
          </a:p>
          <a:p>
            <a:pPr marL="360363" lvl="3">
              <a:spcAft>
                <a:spcPts val="800"/>
              </a:spcAft>
              <a:buClr>
                <a:srgbClr val="E2001A"/>
              </a:buClr>
            </a:pPr>
            <a:endParaRPr lang="cs-CZ" sz="1600" dirty="0">
              <a:solidFill>
                <a:srgbClr val="E2001A"/>
              </a:solidFill>
              <a:latin typeface="CPP Sans Book" pitchFamily="2" charset="-18"/>
              <a:ea typeface="CPP Sans Book" pitchFamily="2" charset="-18"/>
            </a:endParaRPr>
          </a:p>
          <a:p>
            <a:pPr marL="360363" lvl="3">
              <a:spcAft>
                <a:spcPts val="800"/>
              </a:spcAft>
              <a:buClr>
                <a:srgbClr val="E2001A"/>
              </a:buClr>
            </a:pPr>
            <a:r>
              <a:rPr lang="cs-CZ" sz="1600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Pokud provozovatel nezajistí pojištění – </a:t>
            </a:r>
            <a:r>
              <a:rPr lang="cs-CZ" sz="1600" u="sng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ČKP má nově nárok na plný regres celého plnění vyplaceného z GF!</a:t>
            </a:r>
            <a:endParaRPr lang="cs-CZ" sz="1600" u="sng" dirty="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lvl="3">
              <a:spcAft>
                <a:spcPts val="800"/>
              </a:spcAft>
              <a:buClr>
                <a:srgbClr val="E2001A"/>
              </a:buClr>
            </a:pPr>
            <a:endParaRPr lang="cs-CZ" sz="1600" dirty="0">
              <a:solidFill>
                <a:srgbClr val="E2001A"/>
              </a:solidFill>
              <a:latin typeface="CPP Sans Book" pitchFamily="2" charset="-18"/>
              <a:ea typeface="CPP Sans Book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553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88099BA-62DB-937F-B7BD-7E4D61E0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604006" y="5775960"/>
            <a:ext cx="12941644" cy="10820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B230AD-DF05-F73C-7A64-71D4FABB3DFF}"/>
              </a:ext>
            </a:extLst>
          </p:cNvPr>
          <p:cNvSpPr txBox="1"/>
          <p:nvPr/>
        </p:nvSpPr>
        <p:spPr>
          <a:xfrm>
            <a:off x="860028" y="617172"/>
            <a:ext cx="1020200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Povinnost pojištění odpovědnosti =</a:t>
            </a:r>
            <a:r>
              <a:rPr lang="en-US" sz="3200" dirty="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 dirty="0">
                <a:solidFill>
                  <a:srgbClr val="005091"/>
                </a:solidFill>
                <a:latin typeface="CPP Sans Bold"/>
              </a:rPr>
              <a:t>zajistí</a:t>
            </a:r>
            <a:r>
              <a:rPr lang="en-US" sz="3200" dirty="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 dirty="0">
                <a:solidFill>
                  <a:srgbClr val="005091"/>
                </a:solidFill>
                <a:latin typeface="CPP Sans Bold"/>
              </a:rPr>
              <a:t>provozovatel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A1482DE-64D3-7659-7194-CEBDABD4A043}"/>
              </a:ext>
            </a:extLst>
          </p:cNvPr>
          <p:cNvSpPr txBox="1"/>
          <p:nvPr/>
        </p:nvSpPr>
        <p:spPr>
          <a:xfrm>
            <a:off x="828532" y="1197592"/>
            <a:ext cx="10731498" cy="5092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</a:t>
            </a:r>
            <a:r>
              <a:rPr lang="pt-BR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§11/3,4 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PS mj. musí obsahovat údaje o provozovateli …,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a to i v případě, kdy ještě není zapsán v RSV (faktický provozovatel)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ovinnost doplnění chybějících údajů o vozidle v PS nejpozději do 15 dnů  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ovinnost ohlásit následnou změnu údajů o pojistníkovi a provozovateli bez zbytečného odkladu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Při převodu vlastnického práva se provozovatelem typicky stává nový vlastník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Vlastník se však může dohodnout s jinou osobou, že ta bude provozovatelem (vlastník převede některá svá práva na tuto osobu – faktická a právní dispozice s vozidlem, dlouhodobost…)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Tyto skutečnosti musí mít zprostředkovatel na paměti </a:t>
            </a:r>
            <a:r>
              <a:rPr lang="pt-BR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v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případě uzavírání PS, </a:t>
            </a:r>
            <a:r>
              <a:rPr lang="pt-BR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které </a:t>
            </a:r>
            <a:r>
              <a:rPr lang="pt-BR" b="1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vždy</a:t>
            </a:r>
            <a:r>
              <a:rPr lang="cs-CZ" b="1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 předchází </a:t>
            </a:r>
            <a:r>
              <a:rPr lang="pt-BR" b="1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zápisu změny vlastnictví v RSV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. Provozovatel na PS tak bude nejčastěji nový vlastník (pokud se nedohodne s jinou osob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o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u, že ta bude provozovatel; tato jiná osoba musí při zápisu v RSV tuto skutečnost potvrdit).</a:t>
            </a:r>
            <a:r>
              <a:rPr lang="pt-BR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 </a:t>
            </a:r>
            <a:endParaRPr lang="pt-BR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</a:pPr>
            <a:endParaRPr lang="pt-BR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4741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7606D3-9118-1B9C-F1D4-EC2F216E3B0B}"/>
              </a:ext>
            </a:extLst>
          </p:cNvPr>
          <p:cNvSpPr txBox="1"/>
          <p:nvPr/>
        </p:nvSpPr>
        <p:spPr>
          <a:xfrm>
            <a:off x="794125" y="1041553"/>
            <a:ext cx="10137486" cy="49367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24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Nová úprava: 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rabicParenR"/>
            </a:pPr>
            <a:r>
              <a:rPr lang="pt-BR" sz="16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Pojištění zanikne 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na základě  výpovědi podle občanského zákoníku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sz="1600" b="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dnem</a:t>
            </a:r>
            <a:r>
              <a:rPr lang="pt-BR" sz="160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pt-BR" sz="1600">
                <a:solidFill>
                  <a:srgbClr val="FF0000"/>
                </a:solidFill>
                <a:latin typeface="CPP Sans Book" pitchFamily="2" charset="-18"/>
                <a:ea typeface="CPP Sans Book" pitchFamily="2" charset="-18"/>
              </a:rPr>
              <a:t>oznámení</a:t>
            </a:r>
            <a:r>
              <a:rPr lang="pt-BR" sz="160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pt-BR" sz="1600" b="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zániku pojistného zájmu pojistníka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odcizením vozidla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dnem jeho vyřazení z provozu… (podle z. 56/2001 Sb.) nebylo-li dohodnuto přerušení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dnem zápisu zániku vozidla v RSV nebo dnem, kdy nastala nevratná změna znemožňující provoz u</a:t>
            </a:r>
            <a:r>
              <a:rPr lang="cs-CZ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neregistrovaných vozidel</a:t>
            </a:r>
            <a:endParaRPr lang="cs-CZ" sz="160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lvl="1">
              <a:lnSpc>
                <a:spcPct val="130000"/>
              </a:lnSpc>
              <a:buClr>
                <a:srgbClr val="E2001A"/>
              </a:buClr>
            </a:pPr>
            <a:r>
              <a:rPr lang="cs-CZ" sz="1400">
                <a:solidFill>
                  <a:schemeClr val="accent2">
                    <a:lumMod val="75000"/>
                  </a:schemeClr>
                </a:solidFill>
                <a:latin typeface="CPP Sans Book" pitchFamily="2" charset="-18"/>
                <a:ea typeface="CPP Sans Book" pitchFamily="2" charset="-18"/>
              </a:rPr>
              <a:t>Převládl názor, že i PS podle 168/99 Sb. budou ukončovány podle 30/24 Sb. oznámením zániku pojistného zájmu pojistníka. Havarijní pojištění i nadále oznámením změny vlastnictví.</a:t>
            </a:r>
            <a:endParaRPr lang="pt-BR" sz="1600" b="0" i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rabicParenR"/>
            </a:pP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Pojistník oznámí pojišťovně bez zbytečného odkladu vznik skutečností podle 1 b) až </a:t>
            </a:r>
            <a:r>
              <a:rPr lang="cs-CZ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e</a:t>
            </a: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), změnu</a:t>
            </a:r>
            <a:r>
              <a:rPr lang="cs-CZ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vlastnictví vozidla a změnu</a:t>
            </a: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jeho provozovatele.</a:t>
            </a:r>
            <a:endParaRPr lang="cs-CZ" sz="1600" b="0" i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----------------------------------------------------------------------------------------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Změna provozovatele sama o sobě však nemá za následek zánik pojištění. I nadále bude možné se na zániku pojištění dohodnout</a:t>
            </a:r>
            <a:r>
              <a:rPr lang="cs-CZ" sz="16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.</a:t>
            </a:r>
            <a:endParaRPr lang="pt-BR" sz="1600" b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CCD2E2E-6028-926C-25A2-016AD85339F3}"/>
              </a:ext>
            </a:extLst>
          </p:cNvPr>
          <p:cNvSpPr txBox="1"/>
          <p:nvPr/>
        </p:nvSpPr>
        <p:spPr>
          <a:xfrm>
            <a:off x="819665" y="280771"/>
            <a:ext cx="91563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Zvláštní ustanovení pro zániky</a:t>
            </a:r>
          </a:p>
        </p:txBody>
      </p:sp>
    </p:spTree>
    <p:extLst>
      <p:ext uri="{BB962C8B-B14F-4D97-AF65-F5344CB8AC3E}">
        <p14:creationId xmlns:p14="http://schemas.microsoft.com/office/powerpoint/2010/main" val="2068928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7" y="617172"/>
            <a:ext cx="722024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700">
                <a:solidFill>
                  <a:srgbClr val="005091"/>
                </a:solidFill>
                <a:latin typeface="CPP Sans Bold" panose="00000800000000000000" pitchFamily="50" charset="-18"/>
              </a:rPr>
              <a:t>Seznam použitých zkratek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DE324FD-D93E-4476-B94C-0DD15FB43136}"/>
              </a:ext>
            </a:extLst>
          </p:cNvPr>
          <p:cNvSpPr txBox="1"/>
          <p:nvPr/>
        </p:nvSpPr>
        <p:spPr>
          <a:xfrm>
            <a:off x="860027" y="1494114"/>
            <a:ext cx="10582556" cy="7201972"/>
          </a:xfrm>
          <a:prstGeom prst="rect">
            <a:avLst/>
          </a:prstGeom>
          <a:noFill/>
        </p:spPr>
        <p:txBody>
          <a:bodyPr wrap="square" numCol="2" spcCol="72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COC list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</a:t>
            </a:r>
            <a:r>
              <a:rPr lang="cs-CZ" sz="14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tzv. </a:t>
            </a:r>
            <a:r>
              <a:rPr lang="cs-CZ" sz="1400" b="0" i="0" dirty="0" err="1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Certificate</a:t>
            </a:r>
            <a:r>
              <a:rPr lang="cs-CZ" sz="14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 sz="1400" b="0" i="0" dirty="0" err="1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of</a:t>
            </a:r>
            <a:r>
              <a:rPr lang="cs-CZ" sz="14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 sz="1400" b="0" i="0" dirty="0" err="1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Conformity</a:t>
            </a:r>
            <a:r>
              <a:rPr lang="cs-CZ" sz="14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nebo také „prohlášení o shodě“, je certifikát vydávaný výrobcem vozidla dle vzoru stanoveného Evropskou komisí (</a:t>
            </a:r>
            <a:r>
              <a:rPr lang="cs-CZ" sz="1400" b="0" i="0" dirty="0" err="1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EuroCoC</a:t>
            </a:r>
            <a:r>
              <a:rPr lang="cs-CZ" sz="14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) potvrzující, že dané vozidlo je v souladu se schváleným typem vozidla</a:t>
            </a:r>
          </a:p>
          <a:p>
            <a:pPr>
              <a:lnSpc>
                <a:spcPct val="150000"/>
              </a:lnSpc>
            </a:pPr>
            <a:r>
              <a:rPr lang="cs-CZ" sz="14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ČKP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Česká kancelář pojistitelů, www.ckp.cz</a:t>
            </a:r>
          </a:p>
          <a:p>
            <a:pPr>
              <a:lnSpc>
                <a:spcPct val="150000"/>
              </a:lnSpc>
            </a:pPr>
            <a:r>
              <a:rPr lang="cs-CZ" sz="14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HZS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Hasičský záchranný sbor; </a:t>
            </a:r>
          </a:p>
          <a:p>
            <a:pPr>
              <a:lnSpc>
                <a:spcPct val="150000"/>
              </a:lnSpc>
            </a:pPr>
            <a:r>
              <a:rPr lang="cs-CZ" sz="1400" b="1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SDH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Sbor dobrovolných hasičů</a:t>
            </a:r>
          </a:p>
          <a:p>
            <a:pPr>
              <a:lnSpc>
                <a:spcPct val="150000"/>
              </a:lnSpc>
            </a:pPr>
            <a:r>
              <a:rPr lang="cs-CZ" sz="14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IZS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Integrovaný záchranný systém</a:t>
            </a:r>
          </a:p>
          <a:p>
            <a:pPr>
              <a:lnSpc>
                <a:spcPct val="150000"/>
              </a:lnSpc>
            </a:pPr>
            <a:r>
              <a:rPr lang="cs-CZ" sz="14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MID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anglická zkratka pro Motor </a:t>
            </a:r>
            <a:r>
              <a:rPr lang="cs-CZ" sz="14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Insurance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 sz="14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Directive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=  Směrnice EVROPSKÉHO PARLAMENTU A RADY 2009/103/ES ze dne 16. září 2009 o pojištění občanskoprávní odpovědnosti z provozu motorových vozidel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MTPL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anglická zkratka pro pojištění odpovědnosti z provozu vozidla  (Motor </a:t>
            </a:r>
            <a:r>
              <a:rPr lang="cs-CZ" sz="14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Third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Party </a:t>
            </a:r>
            <a:r>
              <a:rPr lang="cs-CZ" sz="14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Liability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OZ –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zákon č. 89/2012 Sb., občanský zákoník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ORV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Osvědčení o registraci vozidla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POV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lidová zkratka pro „povinné ručení“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PS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Pojistná smlouva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RSV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Registr silničních vozidel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SPZ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Státní poznávací značka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VTP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Velký technický průkaz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VIN kód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 je anglická zkratka pro identifikační číslo vozidla </a:t>
            </a:r>
            <a:endParaRPr lang="cs-CZ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(</a:t>
            </a:r>
            <a:r>
              <a:rPr lang="cs-CZ" sz="14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Vehicle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 sz="14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Identification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 sz="14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Number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ZK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Zelená karta </a:t>
            </a:r>
          </a:p>
          <a:p>
            <a:pPr>
              <a:lnSpc>
                <a:spcPct val="150000"/>
              </a:lnSpc>
            </a:pPr>
            <a:r>
              <a:rPr lang="cs-CZ" sz="1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ZPOV </a:t>
            </a:r>
            <a:r>
              <a:rPr lang="cs-CZ" sz="14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– zákon č. 30/2024 Sb., o pojištění odpovědnosti z provozu vozidla</a:t>
            </a:r>
          </a:p>
          <a:p>
            <a:pPr>
              <a:lnSpc>
                <a:spcPct val="150000"/>
              </a:lnSpc>
            </a:pPr>
            <a:endParaRPr lang="cs-CZ" sz="1400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50000"/>
              </a:lnSpc>
            </a:pPr>
            <a:endParaRPr lang="cs-CZ" sz="14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2A4B38-EDF8-48A2-8BDF-9F85DF9AE7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123566" y="5766487"/>
            <a:ext cx="12191999" cy="12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98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6"/>
            <a:ext cx="12191999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64F0D7D-63A7-ABD8-439E-A9A618E391FF}"/>
              </a:ext>
            </a:extLst>
          </p:cNvPr>
          <p:cNvSpPr txBox="1"/>
          <p:nvPr/>
        </p:nvSpPr>
        <p:spPr>
          <a:xfrm>
            <a:off x="827076" y="1310313"/>
            <a:ext cx="10557272" cy="48584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b="1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§ 32</a:t>
            </a:r>
          </a:p>
          <a:p>
            <a:pPr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 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1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 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a) pojištěný způsobil újmu úmyslně nebo provozem vozidla, které použil </a:t>
            </a:r>
            <a:r>
              <a:rPr lang="pt-BR" b="0" i="0" dirty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bez vědomí či proti vůli </a:t>
            </a:r>
            <a:r>
              <a:rPr lang="cs-CZ" b="0" i="0" dirty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             	</a:t>
            </a:r>
            <a:r>
              <a:rPr lang="pt-BR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provozovatele</a:t>
            </a:r>
            <a:r>
              <a:rPr lang="cs-CZ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 </a:t>
            </a:r>
            <a:r>
              <a:rPr lang="pt-BR" dirty="0">
                <a:solidFill>
                  <a:srgbClr val="E2001A"/>
                </a:solidFill>
                <a:latin typeface="CPP Sans Book" pitchFamily="2" charset="-18"/>
                <a:ea typeface="CPP Sans Book" pitchFamily="2" charset="-18"/>
              </a:rPr>
              <a:t>(nové)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(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dříve 168/1999: „které použil neoprávněně“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)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 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2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 </a:t>
            </a: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a,b)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Pojistitel má vůči pojištěnému právo na regres, jestliže prokáže, že </a:t>
            </a:r>
            <a:r>
              <a:rPr lang="cs-CZ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příčinou vzniku újmy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bylo to, že</a:t>
            </a:r>
            <a:endParaRPr lang="pt-BR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konstrukce nebo technický stav vozidla neodpovídá požadavkům bezpečnosti provozu na pozemních komunikacích, obsluhujících osob, přepravovaných osob nebo věcí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, nebo</a:t>
            </a:r>
            <a:endParaRPr lang="pt-BR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pt-BR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technická způsobilost vozidla nebyla schválena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.</a:t>
            </a:r>
            <a:endParaRPr lang="pt-BR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  <a:tabLst>
                <a:tab pos="442913" algn="l"/>
              </a:tabLst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ld"/>
                <a:ea typeface="CPP Sans Bold" pitchFamily="2" charset="-18"/>
              </a:rPr>
              <a:t>	</a:t>
            </a:r>
          </a:p>
          <a:p>
            <a:pPr>
              <a:lnSpc>
                <a:spcPct val="130000"/>
              </a:lnSpc>
              <a:buClr>
                <a:srgbClr val="E2001A"/>
              </a:buClr>
              <a:tabLst>
                <a:tab pos="442913" algn="l"/>
              </a:tabLst>
            </a:pPr>
            <a:r>
              <a:rPr lang="cs-CZ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D</a:t>
            </a:r>
            <a:r>
              <a:rPr lang="pt-BR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o zákona je </a:t>
            </a:r>
            <a:r>
              <a:rPr lang="cs-CZ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vrácena</a:t>
            </a:r>
            <a:r>
              <a:rPr lang="pt-BR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příčinná souvislost, byť by zřejmě šla dovodit 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2000" b="0" i="0" dirty="0">
                <a:solidFill>
                  <a:srgbClr val="E2001A"/>
                </a:solidFill>
                <a:effectLst/>
                <a:latin typeface="CPP Sans Bold" pitchFamily="2" charset="-18"/>
                <a:ea typeface="CPP Sans Bold" pitchFamily="2" charset="-18"/>
              </a:rPr>
              <a:t>---------------------------------------------------------------------------------------------------</a:t>
            </a:r>
            <a:endParaRPr lang="pt-BR" sz="2000" dirty="0">
              <a:solidFill>
                <a:srgbClr val="E2001A"/>
              </a:solidFill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</a:pPr>
            <a:r>
              <a:rPr lang="cs-CZ" sz="2000" b="0" i="0" dirty="0">
                <a:solidFill>
                  <a:srgbClr val="005091"/>
                </a:solidFill>
                <a:effectLst/>
                <a:latin typeface="CPP Sans Bold"/>
                <a:ea typeface="CPP Sans Bold" pitchFamily="2" charset="-18"/>
              </a:rPr>
              <a:t>J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ak to bude</a:t>
            </a:r>
            <a:r>
              <a:rPr lang="pt-BR" sz="20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 u 2 a,b) s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 prokazováním u nových druhů lehkých vozidel</a:t>
            </a:r>
            <a:r>
              <a:rPr lang="pt-BR" sz="20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 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(např. koloběžky apod.), kde</a:t>
            </a:r>
            <a:r>
              <a:rPr lang="cs-CZ" sz="2000" b="0" i="0" dirty="0">
                <a:solidFill>
                  <a:srgbClr val="005091"/>
                </a:solidFill>
                <a:effectLst/>
                <a:latin typeface="CPP Sans Bold"/>
                <a:ea typeface="CPP Sans Bold" pitchFamily="2" charset="-18"/>
              </a:rPr>
              <a:t> 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jejich technická způsobilost nepodléhá schválení?</a:t>
            </a:r>
            <a:r>
              <a:rPr lang="pt-BR" sz="20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 </a:t>
            </a:r>
            <a:endParaRPr lang="pt-BR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B4AB3-FEF3-80B6-99A4-81C405BFAA2E}"/>
              </a:ext>
            </a:extLst>
          </p:cNvPr>
          <p:cNvSpPr txBox="1"/>
          <p:nvPr/>
        </p:nvSpPr>
        <p:spPr>
          <a:xfrm>
            <a:off x="868265" y="452415"/>
            <a:ext cx="990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Právo pojistitele na náhradu vyplaceného plnění</a:t>
            </a:r>
          </a:p>
        </p:txBody>
      </p:sp>
    </p:spTree>
    <p:extLst>
      <p:ext uri="{BB962C8B-B14F-4D97-AF65-F5344CB8AC3E}">
        <p14:creationId xmlns:p14="http://schemas.microsoft.com/office/powerpoint/2010/main" val="279833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836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4507345" y="147782"/>
            <a:ext cx="7684655" cy="654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endParaRPr lang="cs-CZ" sz="2000" b="1" dirty="0">
              <a:solidFill>
                <a:srgbClr val="0070C0"/>
              </a:solidFill>
              <a:effectLst/>
              <a:latin typeface="Roboto" panose="02000000000000000000" pitchFamily="2" charset="0"/>
              <a:ea typeface="Calibri" panose="020F0502020204030204" pitchFamily="34" charset="0"/>
            </a:endParaRPr>
          </a:p>
          <a:p>
            <a:pPr algn="ctr"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20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Chytrá česká ulička</a:t>
            </a: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Aby </a:t>
            </a:r>
            <a:r>
              <a:rPr lang="cs-CZ" sz="1200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rychlá koloběžka </a:t>
            </a: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mohla </a:t>
            </a:r>
            <a:r>
              <a:rPr lang="cs-CZ" sz="1200" u="sng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legálně jezdit po silnici</a:t>
            </a: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, musela by splnit jednu ze dvou podmínek: buď být registrována jako vozidlo kategorie L (mopedy, motorky) nebo vozidlo kategorie Z (ostatní vozidla, která nelze zařadit do jiné kategorie). Koloběžka „na stojáka“ nikdy nemůže být homologována jako kategorie L, protože jí schází sedátko. Nařízení EU 168/2013 o schvalování motorek a podobných vozidel se pro koloběžky nedá použít.</a:t>
            </a: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200" dirty="0">
                <a:solidFill>
                  <a:srgbClr val="0070C0"/>
                </a:solidFill>
                <a:latin typeface="Roboto" panose="02000000000000000000" pitchFamily="2" charset="0"/>
              </a:rPr>
              <a:t>Prodejci elektrokoloběžek =  „určeno pro provoz na uzavřených okruzích, či na soukromých pozemcích“</a:t>
            </a: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200" dirty="0">
                <a:solidFill>
                  <a:srgbClr val="0070C0"/>
                </a:solidFill>
                <a:latin typeface="Roboto" panose="02000000000000000000" pitchFamily="2" charset="0"/>
              </a:rPr>
              <a:t>A výrobci?  Se zaměřili na získání osvědčení koloběžky jako vozidla kategorie Z. A vyšlo to </a:t>
            </a:r>
            <a:r>
              <a:rPr lang="cs-CZ" sz="1200" dirty="0">
                <a:solidFill>
                  <a:srgbClr val="0070C0"/>
                </a:solidFill>
                <a:latin typeface="Roboto" panose="02000000000000000000" pitchFamily="2" charset="0"/>
                <a:sym typeface="Wingdings" panose="05000000000000000000" pitchFamily="2" charset="2"/>
              </a:rPr>
              <a:t> …..</a:t>
            </a:r>
            <a:endParaRPr lang="cs-CZ" sz="1200" dirty="0">
              <a:solidFill>
                <a:srgbClr val="0070C0"/>
              </a:solidFill>
              <a:latin typeface="Roboto" panose="02000000000000000000" pitchFamily="2" charset="0"/>
            </a:endParaRP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200" dirty="0">
                <a:solidFill>
                  <a:srgbClr val="FF0000"/>
                </a:solidFill>
                <a:latin typeface="Roboto" panose="02000000000000000000" pitchFamily="2" charset="0"/>
              </a:rPr>
              <a:t>8.7.2024 první výrobce koloběžky získává homologaci jako vozidlo typu Z. Koloběžka má hmotnost 36 kg, dva motory, každý o výkonu 1 600 W, max. výkon až 5 000 W a nejvyšší konstrukční rychlost 80 km/h.</a:t>
            </a: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200" dirty="0">
                <a:solidFill>
                  <a:srgbClr val="0070C0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V</a:t>
            </a: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ozidla kategorie Z nemusí být vybavena registrační značkou. Vozidlo nepodléhá registraci</a:t>
            </a:r>
            <a:r>
              <a:rPr lang="cs-CZ" sz="1200" b="1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.  Skútry s rychlostí nad 25 km/h ano.</a:t>
            </a: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200" dirty="0">
                <a:solidFill>
                  <a:srgbClr val="0070C0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A pravidla silničního provozu podle stanoviska policie ČR?</a:t>
            </a: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Cyklostezky NE: „Provozování zvláštního vozidla kategorie „Z“ je možné pouze na silnicích, neboť se jedná o motorové vozidlo, nikoliv o koloběžku, proto jeho řidič nesmí na cyklostezku a ani do </a:t>
            </a:r>
            <a:r>
              <a:rPr lang="cs-CZ" sz="1200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cyklopruhu</a:t>
            </a: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.“</a:t>
            </a:r>
            <a:endParaRPr lang="cs-CZ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Řidičské oprávnění ANO: „Zákon … na dvoukolové vozidlo převyšující rychlost 25 km/h, je již zapotřebí řidičského oprávnění, a to minimálně pro skupinu vozidel AM, a pak výše dle výkonu a konstrukce vozidla.“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cs-CZ" sz="1200" dirty="0">
                <a:solidFill>
                  <a:srgbClr val="FF0000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Otázka, zda a jaký ŘP takové vozidlo musí mít, různé názory???</a:t>
            </a:r>
            <a:endParaRPr lang="cs-CZ" sz="1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cs-CZ" sz="1200" dirty="0">
              <a:solidFill>
                <a:srgbClr val="0070C0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cs-CZ" sz="12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Přilba ze zákona NE: „Zákon č. 361/2000 Sb., o silničním provozu  s užitím přilby hovoří o řidiči motocyklu nebo mopedu. To znamená, že řidič zvláštního vozidla kategorie „Z“ mít tuto přilbu nemusí…….</a:t>
            </a:r>
            <a:endParaRPr lang="cs-CZ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r>
              <a:rPr lang="cs-CZ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Povinnost pojištění a pojistného krytí podle ZPOV nedotčena. </a:t>
            </a: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endParaRPr lang="cs-CZ" sz="1200" dirty="0">
              <a:solidFill>
                <a:srgbClr val="222222"/>
              </a:solidFill>
              <a:latin typeface="Roboto" panose="02000000000000000000" pitchFamily="2" charset="0"/>
              <a:ea typeface="Calibri" panose="020F0502020204030204" pitchFamily="34" charset="0"/>
            </a:endParaRPr>
          </a:p>
          <a:p>
            <a:pPr>
              <a:lnSpc>
                <a:spcPts val="1520"/>
              </a:lnSpc>
              <a:spcBef>
                <a:spcPts val="375"/>
              </a:spcBef>
              <a:spcAft>
                <a:spcPts val="750"/>
              </a:spcAft>
            </a:pP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B757FA0-A94D-7136-B260-21A1610B6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80"/>
            <a:ext cx="4525818" cy="644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4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990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 panose="00000800000000000000" pitchFamily="50" charset="-18"/>
              </a:rPr>
              <a:t>Sankce a přestupky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60028" y="1328589"/>
            <a:ext cx="10785872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cs-CZ" sz="24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45  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Příspěvek ve výši denní sazby Kanceláři za nepojištěná vozidla trvá — </a:t>
            </a:r>
            <a:r>
              <a:rPr lang="cs-CZ" sz="2000" b="0" i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nově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platí pouze 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provozovatel </a:t>
            </a: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(dříve společně a nerozdílně s vlastníkem)</a:t>
            </a:r>
          </a:p>
          <a:p>
            <a:pPr>
              <a:lnSpc>
                <a:spcPct val="150000"/>
              </a:lnSpc>
              <a:buClr>
                <a:srgbClr val="E2001A"/>
              </a:buClr>
            </a:pPr>
            <a:endParaRPr lang="cs-CZ" sz="200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cs-CZ" sz="240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§ 86 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Přestupek provozování nepojištěného vozidla — </a:t>
            </a:r>
            <a:r>
              <a:rPr lang="cs-CZ" sz="2000" b="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nově až 50 tisíc Kč 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— platí </a:t>
            </a:r>
            <a:r>
              <a:rPr lang="cs-CZ" sz="2000">
                <a:solidFill>
                  <a:srgbClr val="005091"/>
                </a:solidFill>
                <a:latin typeface="CPP Sans Book" pitchFamily="2" charset="-18"/>
              </a:rPr>
              <a:t>provozovatel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P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řestupky pojistitele — nižší ochrana na PS; nesdělí údaje způsobem nebo v rozsahu (v reálném čase); nezahájí bez zbytečného odkladu šetření PU nebo řádně a včas nesdělí výsledky šetření; nesdělí-li ve lhůtě důvody, pro které nemohl ukončit šetření = až 5 milionů Kč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99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990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 panose="00000800000000000000" pitchFamily="50" charset="-18"/>
              </a:rPr>
              <a:t>Sankce a přestupky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60028" y="1328589"/>
            <a:ext cx="10785872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cs-CZ" sz="24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45  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Příspěvek ve výši denní sazby Kanceláři za nepojištěná vozidla trvá — </a:t>
            </a:r>
            <a:r>
              <a:rPr lang="cs-CZ" sz="2000" b="0" i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nově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platí pouze 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provozovatel </a:t>
            </a: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(dříve společně a nerozdílně s vlastníkem)</a:t>
            </a:r>
          </a:p>
          <a:p>
            <a:pPr>
              <a:lnSpc>
                <a:spcPct val="150000"/>
              </a:lnSpc>
              <a:buClr>
                <a:srgbClr val="E2001A"/>
              </a:buClr>
            </a:pPr>
            <a:endParaRPr lang="cs-CZ" sz="200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cs-CZ" sz="240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§ 86 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Přestupek provozování nepojištěného vozidla — </a:t>
            </a:r>
            <a:r>
              <a:rPr lang="cs-CZ" sz="2000" b="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nově až 50 tisíc Kč 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— platí </a:t>
            </a:r>
            <a:r>
              <a:rPr lang="cs-CZ" sz="2000">
                <a:solidFill>
                  <a:srgbClr val="005091"/>
                </a:solidFill>
                <a:latin typeface="CPP Sans Book" pitchFamily="2" charset="-18"/>
              </a:rPr>
              <a:t>provozovatel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P</a:t>
            </a:r>
            <a:r>
              <a:rPr lang="cs-CZ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řestupky pojistitele — nižší ochrana na PS; nesdělí údaje způsobem nebo v rozsahu (v reálném čase); nezahájí bez zbytečného odkladu šetření PU nebo řádně a včas nesdělí výsledky šetření; nesdělí-li ve lhůtě důvody, pro které nemohl ukončit šetření = až 5 milionů Kč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88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91" y="-314037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946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 panose="00000800000000000000" pitchFamily="50" charset="-18"/>
              </a:rPr>
              <a:t>Zelená karta a Záznam o DN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60027" y="1325058"/>
            <a:ext cx="8489245" cy="405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1600" b="1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Od 1.10.2024 - 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odpadne povinnost vydávat ZK pro tuzemská vozidla (bude vydávána pouze na žádost pojistníka </a:t>
            </a:r>
            <a:r>
              <a:rPr lang="pl-PL" sz="16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—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např. pro cesty do zahraničí stále nutné mít ZK!</a:t>
            </a:r>
            <a:r>
              <a:rPr lang="cs-CZ" sz="16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). </a:t>
            </a:r>
            <a:r>
              <a:rPr lang="pt-BR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ZK</a:t>
            </a:r>
            <a:r>
              <a:rPr lang="cs-CZ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se</a:t>
            </a:r>
            <a:r>
              <a:rPr lang="cs-CZ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bude</a:t>
            </a:r>
            <a:r>
              <a:rPr lang="cs-CZ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zřejm</a:t>
            </a:r>
            <a:r>
              <a:rPr lang="cs-CZ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ě </a:t>
            </a:r>
            <a:r>
              <a:rPr lang="pt-BR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i</a:t>
            </a:r>
            <a:r>
              <a:rPr lang="cs-CZ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nadále</a:t>
            </a:r>
            <a:r>
              <a:rPr lang="cs-CZ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vydávat</a:t>
            </a:r>
            <a:r>
              <a:rPr lang="cs-CZ" sz="1600" b="0" i="0" u="sng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vždy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a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bude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doporučeno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ji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pro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jistotu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mít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u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sebe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, 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Policie bude kontrolu tuzemských vozidel provádět 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elektronicky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přes dB ČKP.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ZK bude zřejmě „prospěšná“ i pro všechny nové druhy vozidel v ČR, protože Policie „NEUVIDÍ jejich SPZ“ v dB pojištění ČKP,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bude případně kontrolu provádět na místě např. v případě nehody…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2000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20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Záznam o dopravní nehodě </a:t>
            </a:r>
            <a:r>
              <a:rPr lang="pt-BR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(formát A4)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Použitelnost tohoto „evropského formuláře“ Záznamu </a:t>
            </a:r>
            <a:endParaRPr lang="cs-CZ" sz="1600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 dopravní nehodě bude v praxi přinejmenším </a:t>
            </a:r>
            <a:endParaRPr lang="cs-CZ" sz="1600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u nových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drobných 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druhů vozidel značně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komplikovaná</a:t>
            </a:r>
            <a:r>
              <a:rPr lang="pt-BR" sz="16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88099BA-62DB-937F-B7BD-7E4D61E0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99523C7-3AD0-088B-F955-5AD9C4BA73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67" t="-13901" r="7667" b="49355"/>
          <a:stretch/>
        </p:blipFill>
        <p:spPr>
          <a:xfrm>
            <a:off x="5845790" y="2729263"/>
            <a:ext cx="3939483" cy="36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0518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109763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/>
              </a:rPr>
              <a:t>Změny účinné od 1.10. 2024  = ON-LINE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97089" y="1392887"/>
            <a:ext cx="9807972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cs-CZ" sz="24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Evidence pojištění odpovědnosti (Online v reálném čase) </a:t>
            </a:r>
          </a:p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cs-CZ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§ 38 odst.1-3, § 40 odst. 1,2, § 44/1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Online přenos dat </a:t>
            </a:r>
            <a:r>
              <a:rPr lang="cs-CZ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 vzniku, změně (i přerušení), zániku pojištění elektronicky v “reálném čase“ a způsobem umožňujícím dálkový a nepřetržitý přístup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ČNB hodlá k 1.1.2025 vydat vyhlášku regulující pravidla dodržování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bude v zájmu všech dotčených subjektů pravidla reportů</a:t>
            </a:r>
            <a:r>
              <a:rPr lang="cs-CZ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dodržovat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2000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Dotčené subjekty: pojistitelé (včetně zprostředkovatelů), Kancelář (ČKP) + Ministerstvo dopravy(RSV) a Policie ČR = kontrola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Primární cíl – udržování trvale aktuálního datového evidenčního systému, aby  </a:t>
            </a: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mohly RSV a Policie ČR pouhým náhledem do DB ČKP ověřovat, zda má vozidlo uzavřené platné povinné ručení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endParaRPr lang="cs-CZ" sz="2000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2111258" y="5821960"/>
            <a:ext cx="16243221" cy="147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03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109763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/>
              </a:rPr>
              <a:t>ON-LINE aneb digitální revoluce v pojišťovnictví?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932599" y="1712483"/>
            <a:ext cx="9807972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Nový On-line proces ovlivnil významným způsobem distribuční procesy v pojišťovnách včetně všech zprostředkovatelských sítí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2000" dirty="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Posílení transparentnosti procesu pro všechny zúčastněné subjekty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endParaRPr lang="cs-CZ" sz="2000" dirty="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Klíčová oblast  = sjednávání pojistných smluv  - lze očekávat, že 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pojistitel pošle do dB ČKP nezpochybnitelně uzavřené pojistné smlouvy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formy sjednání – typicky podpisem nebo zaplacením  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smlouvy vzniklé akceptací platbou do 15 dnů od počátku zřejmě skončily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endParaRPr lang="cs-CZ" sz="2000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 flipV="1">
            <a:off x="0" y="6857999"/>
            <a:ext cx="12191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29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1097637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/>
              </a:rPr>
              <a:t>ON-LINE aneb digitální revoluce v pojišťovnictví?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907885" y="1712483"/>
            <a:ext cx="9807972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zavedení moderních forem sjednávání za pomoci různých forem digitálních podpisů, platebních nástrojů nebo webových služeb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úzká digitální spolupráce se zprostředkovateli všech forem : makléři, leasingové společnosti, srovnávače…. </a:t>
            </a:r>
          </a:p>
          <a:p>
            <a:pPr marL="800100" lvl="1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endParaRPr lang="cs-CZ" sz="200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marL="342900" lvl="1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Online přenos dat také pro oblast změn a storen = tedy elektronicky a v reálném čase </a:t>
            </a:r>
          </a:p>
          <a:p>
            <a:pPr marL="800100" lvl="2" indent="-3429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zejména v oblasti určitých druhů storen nepůjde dodržet reálný čas z důvodu vazby na určité úkony, logistiku procesů nebo individuální situace, nicméně včasnost včetně interních procesů bude třeba mít u všech subjektů pod kontrolou</a:t>
            </a:r>
          </a:p>
          <a:p>
            <a:pPr marL="342900" lvl="1" indent="-3429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endParaRPr lang="cs-CZ" sz="200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51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-415637"/>
            <a:ext cx="12191999" cy="738447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992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Pro klienty ČPP online proces sjednání </a:t>
            </a:r>
            <a:r>
              <a:rPr lang="cs-CZ" sz="3200" dirty="0">
                <a:solidFill>
                  <a:srgbClr val="E2001A"/>
                </a:solidFill>
                <a:latin typeface="CPP Sans Bold" panose="00000800000000000000" pitchFamily="50" charset="-18"/>
              </a:rPr>
              <a:t>nově</a:t>
            </a:r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 znamená: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9C0CD723-8F0D-91B6-5210-32F47D50ABEB}"/>
              </a:ext>
            </a:extLst>
          </p:cNvPr>
          <p:cNvSpPr txBox="1"/>
          <p:nvPr/>
        </p:nvSpPr>
        <p:spPr>
          <a:xfrm>
            <a:off x="869263" y="3214672"/>
            <a:ext cx="5833735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285750" indent="-28575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  <a:defRPr sz="1600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defRPr>
            </a:lvl1pPr>
          </a:lstStyle>
          <a:p>
            <a:pPr>
              <a:lnSpc>
                <a:spcPct val="130000"/>
              </a:lnSpc>
            </a:pPr>
            <a:r>
              <a:rPr lang="cs-CZ" dirty="0"/>
              <a:t>Pro obě varianty platí, že pojištění nepůjde sjednat bez mobilního telefonu a e-mailu klienta. </a:t>
            </a:r>
            <a:r>
              <a:rPr lang="cs-CZ" dirty="0">
                <a:latin typeface="CPP Sans Bold" pitchFamily="2" charset="-18"/>
                <a:ea typeface="CPP Sans Bold" pitchFamily="2" charset="-18"/>
              </a:rPr>
              <a:t>Výjimkou </a:t>
            </a:r>
            <a:r>
              <a:rPr lang="cs-CZ" dirty="0"/>
              <a:t>je možnost sjednání pojištění prostřednictvím </a:t>
            </a:r>
            <a:r>
              <a:rPr lang="cs-CZ" dirty="0">
                <a:latin typeface="CPP Sans Bold" pitchFamily="2" charset="-18"/>
                <a:ea typeface="CPP Sans Bold" pitchFamily="2" charset="-18"/>
              </a:rPr>
              <a:t>VDP bez EK </a:t>
            </a:r>
            <a:r>
              <a:rPr lang="cs-CZ" dirty="0"/>
              <a:t>na pobočkách ČPP.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69264" y="1705630"/>
            <a:ext cx="5833734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Sjednání pojištění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výhradně elektronickou formou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pomocí těchto akceptačních metod: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vlastnoručního digitálního podpisu (dále jen VDP) nebo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platby.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90945EB-433F-B1C5-084A-530FDE8E7619}"/>
              </a:ext>
            </a:extLst>
          </p:cNvPr>
          <p:cNvSpPr txBox="1"/>
          <p:nvPr/>
        </p:nvSpPr>
        <p:spPr>
          <a:xfrm>
            <a:off x="6736741" y="1742576"/>
            <a:ext cx="4864938" cy="390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285750" indent="-28575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  <a:defRPr sz="1600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defRPr>
            </a:lvl1pPr>
          </a:lstStyle>
          <a:p>
            <a:pPr marL="742950" lvl="1" indent="-285750">
              <a:lnSpc>
                <a:spcPct val="12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Bankovním převodem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 lze hradit pojistné 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pouze u odložených počátků pojištění za podmínky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, že platba bude připsána na náš účet nejpozději ve 21:00 dne předcházejícího počátku (do 24:00 bude ale možné návrh akceptovat platební kartou nebo pomocí Google </a:t>
            </a:r>
            <a:r>
              <a:rPr lang="cs-CZ" sz="1600" dirty="0" err="1">
                <a:solidFill>
                  <a:srgbClr val="005091"/>
                </a:solidFill>
                <a:latin typeface="CPP Sans Book" panose="00000500000000000000" pitchFamily="50" charset="-18"/>
              </a:rPr>
              <a:t>Pay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, Apple </a:t>
            </a:r>
            <a:r>
              <a:rPr lang="cs-CZ" sz="1600" dirty="0" err="1">
                <a:solidFill>
                  <a:srgbClr val="005091"/>
                </a:solidFill>
                <a:latin typeface="CPP Sans Book" panose="00000500000000000000" pitchFamily="50" charset="-18"/>
              </a:rPr>
              <a:t>Pay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). Pokud to klient nestihne, 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platba bude vrácena a smlouva nebude uzavřena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. Limit pro platbu převodem je prozatím nastaven z technických důvodů na 21:00. Rádi bychom jej výhledově posunuli na úroveň okamžité platby kartou, Google či Apple </a:t>
            </a:r>
            <a:r>
              <a:rPr lang="cs-CZ" sz="1600" dirty="0" err="1">
                <a:solidFill>
                  <a:srgbClr val="005091"/>
                </a:solidFill>
                <a:latin typeface="CPP Sans Book" panose="00000500000000000000" pitchFamily="50" charset="-18"/>
              </a:rPr>
              <a:t>Pay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172A32-EF85-CBCE-EFAF-C1FB3A869EB1}"/>
              </a:ext>
            </a:extLst>
          </p:cNvPr>
          <p:cNvSpPr txBox="1"/>
          <p:nvPr/>
        </p:nvSpPr>
        <p:spPr>
          <a:xfrm>
            <a:off x="887736" y="4732950"/>
            <a:ext cx="5913659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285750" indent="-28575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  <a:defRPr sz="1600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defRPr>
            </a:lvl1pPr>
          </a:lstStyle>
          <a:p>
            <a:pPr>
              <a:lnSpc>
                <a:spcPct val="130000"/>
              </a:lnSpc>
            </a:pPr>
            <a:r>
              <a:rPr lang="cs-CZ" dirty="0"/>
              <a:t>V případě uzavření smlouvy Platbou platí: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U okamžitého nebo blízkého počátku 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(nejpozději zítra) je možná úhrada 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pouze platební kartou, Google </a:t>
            </a:r>
            <a:r>
              <a:rPr lang="cs-CZ" sz="1600" dirty="0" err="1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Pay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, Apple </a:t>
            </a:r>
            <a:r>
              <a:rPr lang="cs-CZ" sz="1600" dirty="0" err="1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Pay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85C6CBE-1473-6D9B-D0B2-9E00A41C86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2" y="5775960"/>
            <a:ext cx="12192002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41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1026282" y="460154"/>
            <a:ext cx="992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Pro klienty ČPP online proces sjednání </a:t>
            </a:r>
            <a:r>
              <a:rPr lang="cs-CZ" sz="3200" dirty="0">
                <a:solidFill>
                  <a:srgbClr val="E2001A"/>
                </a:solidFill>
                <a:latin typeface="CPP Sans Bold" panose="00000800000000000000" pitchFamily="50" charset="-18"/>
              </a:rPr>
              <a:t>nově</a:t>
            </a:r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 znamená: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933919" y="1428539"/>
            <a:ext cx="9793176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Akceptovat návrh smlouvy uvedenými akceptačními metodami musí klient nejpozději do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Počátku pojištění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s jedinou výjimkou: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V případě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okamžitého počátku 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je možné akceptovat návrh smlouvy (= zaplatit nebo podepsat elektronicky) </a:t>
            </a:r>
            <a:r>
              <a:rPr lang="cs-CZ" sz="1600" b="0" i="0" dirty="0">
                <a:solidFill>
                  <a:srgbClr val="E2001A"/>
                </a:solidFill>
                <a:effectLst/>
                <a:latin typeface="CPP Sans Book" panose="00000500000000000000" pitchFamily="50" charset="-18"/>
              </a:rPr>
              <a:t>nejpozději do 60 minut od vytvoření návrhu smlouvy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172A32-EF85-CBCE-EFAF-C1FB3A869EB1}"/>
              </a:ext>
            </a:extLst>
          </p:cNvPr>
          <p:cNvSpPr txBox="1"/>
          <p:nvPr/>
        </p:nvSpPr>
        <p:spPr>
          <a:xfrm>
            <a:off x="906210" y="2982817"/>
            <a:ext cx="9793176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285750" indent="-28575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  <a:defRPr sz="1600" b="0" i="0">
                <a:solidFill>
                  <a:srgbClr val="005091"/>
                </a:solidFill>
                <a:effectLst/>
                <a:latin typeface="CPP Sans Book" panose="00000500000000000000" pitchFamily="50" charset="-18"/>
              </a:defRPr>
            </a:lvl1pPr>
          </a:lstStyle>
          <a:p>
            <a:pPr>
              <a:lnSpc>
                <a:spcPct val="130000"/>
              </a:lnSpc>
            </a:pPr>
            <a:r>
              <a:rPr lang="cs-CZ" dirty="0"/>
              <a:t>Pro obě akceptační metody dále platí, že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>
                <a:solidFill>
                  <a:srgbClr val="005091"/>
                </a:solidFill>
                <a:latin typeface="CPP Sans Book" panose="00000500000000000000" pitchFamily="50" charset="-18"/>
              </a:rPr>
              <a:t>klient 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obdrží vždy standardní ZK po akceptaci návrhu smlouvy,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pokud klient nestihne akceptovat návrh do termínu expirace, 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návrh </a:t>
            </a:r>
            <a:r>
              <a:rPr lang="cs-CZ" sz="1600" dirty="0" err="1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expiruje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 a nelze jej reaktivovat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,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u akceptace platbou již 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nebude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 </a:t>
            </a:r>
            <a:r>
              <a:rPr lang="cs-CZ" sz="16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poskytována lhůta 15 dní od počátku pojištění </a:t>
            </a:r>
            <a:r>
              <a:rPr lang="cs-CZ" sz="1600" dirty="0">
                <a:solidFill>
                  <a:srgbClr val="005091"/>
                </a:solidFill>
                <a:latin typeface="CPP Sans Book" panose="00000500000000000000" pitchFamily="50" charset="-18"/>
              </a:rPr>
              <a:t>pro akceptaci návrhu (zaplacení), stejně tak již nebude možné podepisovat pojistné smlouvy fyzicky propisovací tužkou.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D928AC1-E69E-F6D5-0B48-2944F2287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2" y="5775960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0723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85194" y="617172"/>
            <a:ext cx="1108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rgbClr val="005091"/>
                </a:solidFill>
                <a:effectLst/>
                <a:uLnTx/>
                <a:uFillTx/>
                <a:latin typeface="CPP Sans Bold" panose="00000800000000000000" pitchFamily="50" charset="-18"/>
                <a:ea typeface="+mn-ea"/>
                <a:cs typeface="+mn-cs"/>
              </a:rPr>
              <a:t>Vývoj legislativního procesu v </a:t>
            </a:r>
            <a:r>
              <a:rPr lang="cs-CZ" sz="3200">
                <a:solidFill>
                  <a:srgbClr val="005091"/>
                </a:solidFill>
                <a:latin typeface="CPP Sans Bold" panose="00000800000000000000" pitchFamily="50" charset="-18"/>
              </a:rPr>
              <a:t>EU - MID</a:t>
            </a: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5091"/>
              </a:solidFill>
              <a:effectLst/>
              <a:uLnTx/>
              <a:uFillTx/>
              <a:latin typeface="CPP Sans Bold" panose="00000800000000000000" pitchFamily="50" charset="-18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BD3B12D-D39E-BCD1-EBC0-670782A9B239}"/>
              </a:ext>
            </a:extLst>
          </p:cNvPr>
          <p:cNvSpPr txBox="1"/>
          <p:nvPr/>
        </p:nvSpPr>
        <p:spPr>
          <a:xfrm>
            <a:off x="860027" y="1490759"/>
            <a:ext cx="9908587" cy="48782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Rozsáhlá diskuse v EU k novele směrnice MID (EU) 2021/2118 se mj. promítla do oblastí:</a:t>
            </a:r>
          </a:p>
          <a:p>
            <a:pPr lvl="0"/>
            <a:endParaRPr lang="cs-CZ" dirty="0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minimální povinné částky/limitu pojistného plnění,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kontroly pojištění odpovědnosti mezi členskými státy,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prohlášení o pojistně škodním průběhu, </a:t>
            </a:r>
          </a:p>
          <a:p>
            <a:pPr lvl="0" algn="ctr"/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+</a:t>
            </a:r>
          </a:p>
          <a:p>
            <a:pPr lvl="0"/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Přehodnocení dalších vývojových změn, ke kterým došlo na trhu motorových vozidel:</a:t>
            </a:r>
          </a:p>
          <a:p>
            <a:pPr lvl="0"/>
            <a:endParaRPr lang="cs-CZ" dirty="0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Pohon čistě motorem nebo pomocným zařízením u lehkých elektrovozidel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cs-CZ" dirty="0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Upřesnění „využití/provozu vozidla“ při funkci dopravního prostředku bez ohledu na terén, či stojí nebo je v pohybu</a:t>
            </a:r>
          </a:p>
          <a:p>
            <a:endParaRPr lang="cs-CZ" dirty="0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MTPL se nevztahuje na motorsport – zvláštní pojištění pro pořadatele motorsportu</a:t>
            </a:r>
          </a:p>
          <a:p>
            <a:pPr lvl="0"/>
            <a:endParaRPr lang="cs-CZ" dirty="0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lvl="0"/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					                              </a:t>
            </a:r>
            <a:r>
              <a:rPr lang="cs-CZ" sz="1490" dirty="0">
                <a:solidFill>
                  <a:srgbClr val="005091"/>
                </a:solidFill>
                <a:latin typeface="CPP Sans Book" panose="00000500000000000000" pitchFamily="50" charset="-18"/>
              </a:rPr>
              <a:t>Zdroj: Důvodová zpráva k ZPOV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5091"/>
                </a:solidFill>
                <a:effectLst/>
                <a:uLnTx/>
                <a:uFillTx/>
                <a:latin typeface="CPP Sans Bold" panose="00000800000000000000" pitchFamily="50" charset="-18"/>
                <a:ea typeface="+mn-ea"/>
                <a:cs typeface="+mn-cs"/>
              </a:rPr>
              <a:t>							</a:t>
            </a:r>
            <a:endParaRPr lang="cs-CZ" sz="1490" dirty="0">
              <a:solidFill>
                <a:srgbClr val="005091"/>
              </a:solidFill>
              <a:latin typeface="CPP Sans Book" panose="00000500000000000000" pitchFamily="50" charset="-18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51785" y="2886520"/>
            <a:ext cx="11115313" cy="530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2001A"/>
              </a:buClr>
              <a:buSzTx/>
              <a:buFontTx/>
              <a:buNone/>
              <a:tabLst/>
              <a:defRPr/>
            </a:pPr>
            <a:endParaRPr kumimoji="0" lang="cs-CZ" sz="600" b="0" i="0" u="none" strike="noStrike" kern="1200" cap="none" spc="0" normalizeH="0" baseline="0" noProof="0">
              <a:ln>
                <a:noFill/>
              </a:ln>
              <a:solidFill>
                <a:srgbClr val="005091"/>
              </a:solidFill>
              <a:effectLst/>
              <a:uLnTx/>
              <a:uFillTx/>
              <a:latin typeface="CPP Sans Bold" pitchFamily="2" charset="-18"/>
              <a:ea typeface="CPP Sans Bold" pitchFamily="2" charset="-18"/>
              <a:cs typeface="+mn-cs"/>
            </a:endParaRPr>
          </a:p>
          <a:p>
            <a:pPr marL="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2001A"/>
              </a:buClr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5091"/>
              </a:solidFill>
              <a:effectLst/>
              <a:uLnTx/>
              <a:uFillTx/>
              <a:latin typeface="CPP Sans Bold"/>
              <a:ea typeface="CPP Sans Bold" pitchFamily="2" charset="-18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6159C1-7E6C-B945-454B-97610FD11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84558" y="5789383"/>
            <a:ext cx="12191999" cy="12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60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96973" y="1077557"/>
            <a:ext cx="9793176" cy="277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2400" dirty="0">
                <a:solidFill>
                  <a:srgbClr val="005091"/>
                </a:solidFill>
                <a:latin typeface="CPP Sans Bold" panose="00000800000000000000" pitchFamily="50" charset="-18"/>
              </a:rPr>
              <a:t>Přehled upozornění = notifikací k rukám pojistníka</a:t>
            </a:r>
          </a:p>
          <a:p>
            <a:pPr marL="285750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V případě akceptace návrhu smlouvy je po VDP automaticky zasílán e-mail s podepsanou PS, ZK, PP + má klient možnost si je stáhnout z klientské zóny nebo VDP úložiště.</a:t>
            </a:r>
          </a:p>
          <a:p>
            <a:pPr marL="285750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V případě akceptace platbou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N1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= pojištění vzniklo + ZK (mail odchází ihned po akceptaci Návrhu PS).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N2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= pojištění nevzniklo (mail odchází ihned po expiraci Návrhu PS).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 sz="16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N3</a:t>
            </a:r>
            <a:r>
              <a:rPr lang="cs-CZ" sz="1600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= upozornění na skutečnost, že ještě není zaplaceno (email i SMS odchází 3 dny před Počátkem pojištění vč. odkazu na Platební bránu).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D928AC1-E69E-F6D5-0B48-2944F2287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2" y="5775960"/>
            <a:ext cx="12191999" cy="10820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2D1258-2594-7A52-D559-6771699F33ED}"/>
              </a:ext>
            </a:extLst>
          </p:cNvPr>
          <p:cNvSpPr txBox="1"/>
          <p:nvPr/>
        </p:nvSpPr>
        <p:spPr>
          <a:xfrm>
            <a:off x="886692" y="4002993"/>
            <a:ext cx="8141854" cy="1848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E2001A"/>
              </a:buClr>
              <a:buSzPct val="85000"/>
            </a:pPr>
            <a:r>
              <a:rPr lang="cs-CZ" sz="24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Nové způsoby hlášení zániků</a:t>
            </a:r>
          </a:p>
          <a:p>
            <a:pPr marL="342900" indent="-342900">
              <a:lnSpc>
                <a:spcPct val="200000"/>
              </a:lnSpc>
              <a:buClr>
                <a:srgbClr val="E2001A"/>
              </a:buClr>
              <a:buSzPct val="85000"/>
              <a:buFont typeface="CPP Sans Book" pitchFamily="2" charset="-18"/>
              <a:buChar char="→"/>
            </a:pPr>
            <a:r>
              <a:rPr lang="cs-CZ" sz="18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WS storno </a:t>
            </a:r>
            <a:r>
              <a:rPr lang="cs-CZ" sz="18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(externí sjednatel)</a:t>
            </a:r>
          </a:p>
          <a:p>
            <a:pPr marL="342900" indent="-342900">
              <a:lnSpc>
                <a:spcPct val="200000"/>
              </a:lnSpc>
              <a:buClr>
                <a:srgbClr val="E2001A"/>
              </a:buClr>
              <a:buSzPct val="85000"/>
              <a:buFont typeface="CPP Sans Book" pitchFamily="2" charset="-18"/>
              <a:buChar char="→"/>
            </a:pPr>
            <a:r>
              <a:rPr lang="es-ES" sz="1800" dirty="0" err="1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Stornolístky</a:t>
            </a:r>
            <a:r>
              <a:rPr lang="es-ES" sz="18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 v SUS</a:t>
            </a:r>
            <a:r>
              <a:rPr lang="cs-CZ" sz="18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 Plus</a:t>
            </a:r>
            <a:r>
              <a:rPr lang="es-ES" sz="18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 </a:t>
            </a:r>
            <a:r>
              <a:rPr lang="es-ES" sz="18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(</a:t>
            </a:r>
            <a:r>
              <a:rPr lang="es-ES" sz="18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interní</a:t>
            </a:r>
            <a:r>
              <a:rPr lang="es-ES" sz="18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</a:t>
            </a:r>
            <a:r>
              <a:rPr lang="es-ES" sz="1800" dirty="0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sjednatel</a:t>
            </a:r>
            <a:r>
              <a:rPr lang="es-ES" sz="1800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)</a:t>
            </a:r>
            <a:endParaRPr lang="cs-CZ" sz="1800" dirty="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F868D3-01AD-1253-04AF-AA23469AE4E3}"/>
              </a:ext>
            </a:extLst>
          </p:cNvPr>
          <p:cNvSpPr txBox="1"/>
          <p:nvPr/>
        </p:nvSpPr>
        <p:spPr>
          <a:xfrm>
            <a:off x="614218" y="309478"/>
            <a:ext cx="10561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Pro klienty ČPP online proces sjednání </a:t>
            </a:r>
            <a:r>
              <a:rPr lang="cs-CZ" sz="3200" dirty="0">
                <a:solidFill>
                  <a:srgbClr val="E2001A"/>
                </a:solidFill>
                <a:latin typeface="CPP Sans Bold" panose="00000800000000000000" pitchFamily="50" charset="-18"/>
              </a:rPr>
              <a:t>nově</a:t>
            </a:r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 znamená:</a:t>
            </a:r>
          </a:p>
        </p:txBody>
      </p:sp>
    </p:spTree>
    <p:extLst>
      <p:ext uri="{BB962C8B-B14F-4D97-AF65-F5344CB8AC3E}">
        <p14:creationId xmlns:p14="http://schemas.microsoft.com/office/powerpoint/2010/main" val="3249386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DEFBFA3-41D1-BD0E-F8EF-F682341F9B1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60" imgH="360" progId="TCLayout.ActiveDocument.1">
                  <p:embed/>
                </p:oleObj>
              </mc:Choice>
              <mc:Fallback>
                <p:oleObj name="think-cell Slide" r:id="rId3" imgW="360" imgH="360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EFBFA3-41D1-BD0E-F8EF-F682341F9B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1095632" y="2737720"/>
            <a:ext cx="8297750" cy="90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E2001A"/>
              </a:buClr>
            </a:pPr>
            <a:r>
              <a:rPr lang="cs-CZ" sz="4000" b="1" i="0" dirty="0" err="1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Back</a:t>
            </a:r>
            <a:r>
              <a:rPr lang="cs-CZ" sz="4000" b="1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-</a:t>
            </a:r>
            <a:r>
              <a:rPr lang="cs-CZ" sz="4000" b="1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up</a:t>
            </a:r>
            <a:endParaRPr lang="cs-CZ" sz="4000" b="0" i="0" dirty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2B7F4F4-DA74-21A4-B1CF-D8C0F1C1E2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17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1047194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/>
              </a:rPr>
              <a:t>Vliv změn VTP/ORV od 1. 1. 2024 </a:t>
            </a:r>
          </a:p>
          <a:p>
            <a:r>
              <a:rPr lang="cs-CZ" sz="3200">
                <a:solidFill>
                  <a:srgbClr val="005091"/>
                </a:solidFill>
                <a:latin typeface="CPP Sans Bold"/>
              </a:rPr>
              <a:t>na uzavírání</a:t>
            </a:r>
            <a:r>
              <a:rPr lang="en-US" sz="320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>
                <a:solidFill>
                  <a:srgbClr val="005091"/>
                </a:solidFill>
                <a:latin typeface="CPP Sans Bold"/>
              </a:rPr>
              <a:t>PS POV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88099BA-62DB-937F-B7BD-7E4D61E0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296561" y="6113712"/>
            <a:ext cx="12191999" cy="10820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0E922D7-D1EB-597F-4074-620347BA3329}"/>
              </a:ext>
            </a:extLst>
          </p:cNvPr>
          <p:cNvSpPr txBox="1"/>
          <p:nvPr/>
        </p:nvSpPr>
        <p:spPr>
          <a:xfrm>
            <a:off x="860028" y="1940611"/>
            <a:ext cx="6970622" cy="4661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pl-PL" sz="20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Zákon o podmínkách provozu na pozemních komunikacích (56/2001 Sb.) 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pl-PL" sz="2000" b="0" i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Od 1. 1. 2024 již</a:t>
            </a:r>
            <a:r>
              <a:rPr lang="pl-PL" sz="2000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 Registry silničních vozidel (dále jen RSV) nevydávají</a:t>
            </a:r>
            <a:r>
              <a:rPr lang="pl-PL" sz="2000" b="0" i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 Velký technický průkaz (</a:t>
            </a:r>
            <a:r>
              <a:rPr lang="pl-PL" sz="2000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VTP) — namísto </a:t>
            </a:r>
            <a:r>
              <a:rPr lang="pl-PL" sz="2000" b="0" i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toho Osvědčení o registraci vozidla (ORV) s </a:t>
            </a:r>
            <a:r>
              <a:rPr lang="pl-PL" sz="2000" b="0" i="0">
                <a:solidFill>
                  <a:srgbClr val="E2001A"/>
                </a:solidFill>
                <a:effectLst/>
                <a:latin typeface="CPP Sans Book"/>
                <a:ea typeface="CPP Sans Book" pitchFamily="2" charset="-18"/>
              </a:rPr>
              <a:t>novým formátem</a:t>
            </a:r>
            <a:r>
              <a:rPr lang="pl-PL" sz="2000" b="0" i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, obsahujícím údaje o provozovateli</a:t>
            </a:r>
            <a:r>
              <a:rPr lang="pl-PL" sz="2000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 a </a:t>
            </a:r>
            <a:r>
              <a:rPr lang="pl-PL" sz="2000">
                <a:solidFill>
                  <a:srgbClr val="FF0000"/>
                </a:solidFill>
                <a:latin typeface="CPP Sans Book"/>
                <a:ea typeface="CPP Sans Book" pitchFamily="2" charset="-18"/>
              </a:rPr>
              <a:t>vlastníku</a:t>
            </a:r>
            <a:r>
              <a:rPr lang="pl-PL" sz="2000" b="0" i="0">
                <a:solidFill>
                  <a:srgbClr val="005091"/>
                </a:solidFill>
                <a:effectLst/>
                <a:latin typeface="CPP Sans Book"/>
                <a:ea typeface="CPP Sans Book" pitchFamily="2" charset="-18"/>
              </a:rPr>
              <a:t>, budou-li odlišní a další nové údaje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pl-PL" sz="2000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Postupné stahování již vydaných VTP a nahrazování za nová ORV při zápisu změn v RSV</a:t>
            </a:r>
          </a:p>
          <a:p>
            <a:pPr>
              <a:lnSpc>
                <a:spcPct val="150000"/>
              </a:lnSpc>
              <a:buClr>
                <a:srgbClr val="E2001A"/>
              </a:buClr>
            </a:pPr>
            <a:endParaRPr lang="pl-PL" sz="2000" b="0" i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</p:txBody>
      </p:sp>
      <p:pic>
        <p:nvPicPr>
          <p:cNvPr id="6" name="Obrázek 5" descr="Obsah obrázku text, Písmo, papír, Papírový výrobek&#10;&#10;Popis byl vytvořen automaticky">
            <a:extLst>
              <a:ext uri="{FF2B5EF4-FFF2-40B4-BE49-F238E27FC236}">
                <a16:creationId xmlns:a16="http://schemas.microsoft.com/office/drawing/2014/main" id="{3406A536-DC32-407E-7F16-24CF67C1C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516" y="255222"/>
            <a:ext cx="4176284" cy="3003550"/>
          </a:xfrm>
          <a:prstGeom prst="rect">
            <a:avLst/>
          </a:prstGeom>
        </p:spPr>
      </p:pic>
      <p:pic>
        <p:nvPicPr>
          <p:cNvPr id="7" name="Obrázek 6" descr="Obsah obrázku text, snímek obrazovky, dopis, dokument&#10;&#10;Popis byl vytvořen automaticky">
            <a:extLst>
              <a:ext uri="{FF2B5EF4-FFF2-40B4-BE49-F238E27FC236}">
                <a16:creationId xmlns:a16="http://schemas.microsoft.com/office/drawing/2014/main" id="{8E7A6651-1F2A-E3A0-AB51-4F773BCBF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467" y="3228289"/>
            <a:ext cx="4176284" cy="294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48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8" y="617172"/>
            <a:ext cx="1047194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/>
              </a:rPr>
              <a:t>Vliv změn VTP/ORV od 1. 1. 2024 na uzavírání</a:t>
            </a:r>
            <a:r>
              <a:rPr lang="en-US" sz="320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>
                <a:solidFill>
                  <a:srgbClr val="005091"/>
                </a:solidFill>
                <a:latin typeface="CPP Sans Bold"/>
              </a:rPr>
              <a:t>PS POV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76499" y="1339001"/>
            <a:ext cx="9871616" cy="449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2400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Jak tyto změny ovlivní sjednání PS POV, které předchází zápisu v RSV?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rabicParenR"/>
            </a:pPr>
            <a:r>
              <a:rPr lang="pt-BR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U </a:t>
            </a:r>
            <a:r>
              <a:rPr lang="cs-CZ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nových zatím</a:t>
            </a:r>
            <a:r>
              <a:rPr lang="pt-BR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</a:t>
            </a:r>
            <a:r>
              <a:rPr lang="cs-CZ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ne</a:t>
            </a:r>
            <a:r>
              <a:rPr lang="pt-BR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registrovaných vozidel </a:t>
            </a: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bude mít klient při sjednání PS: </a:t>
            </a: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k dispozici </a:t>
            </a:r>
            <a:r>
              <a:rPr lang="pt-BR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COC list</a:t>
            </a: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, ze kterého se budou čerpat všechny informace k vozidlu při sjednání pojištění, jako jediný možný identifikátor bude na smlouvě uveden </a:t>
            </a:r>
            <a:r>
              <a:rPr lang="pt-BR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VIN</a:t>
            </a:r>
            <a:endParaRPr lang="pt-BR" b="0" i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 marL="914400" lvl="1" indent="-45720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na RSV předloží klient COC list, RSV si ověří, že vozidlo je pojištěno (do 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30.9.2024</a:t>
            </a: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pomocí ZK, následně z údajů z databáze ČKP) a klientovi vydá nový formát ORV. Nové údaje by měly být oznámeny do 15 dnů pojistiteli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rabicParenR"/>
            </a:pPr>
            <a:r>
              <a:rPr lang="pt-BR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V případě změny vlastníka registrovaného </a:t>
            </a: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vozidla se bude na pojistné smlouvě uvádět VIN, SPZ i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číslo stávajícího VTP nebo ORV. RSV klientovi VTP i původní ORV (dříve OTP) odebere a vydá nový formát ORV +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 </a:t>
            </a: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SPZ, bude-li nová.  Nové údaje by měly být oznámeny do 15 dnů pojistiteli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rabicParenR"/>
            </a:pPr>
            <a:r>
              <a:rPr lang="pt-BR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V případě pouhé změny pojišťovny </a:t>
            </a:r>
            <a:r>
              <a:rPr lang="pt-BR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postup podle ad 2 bez návštěvy RSV. VTP i ORV klientovi zůstávají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.</a:t>
            </a:r>
            <a:endParaRPr lang="pt-BR" b="0" i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88099BA-62DB-937F-B7BD-7E4D61E0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296561" y="6113712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84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88099BA-62DB-937F-B7BD-7E4D61E02E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6B06251-B9DB-9685-761C-F417647A0281}"/>
              </a:ext>
            </a:extLst>
          </p:cNvPr>
          <p:cNvSpPr txBox="1"/>
          <p:nvPr/>
        </p:nvSpPr>
        <p:spPr>
          <a:xfrm>
            <a:off x="860028" y="617172"/>
            <a:ext cx="1047194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/>
              </a:rPr>
              <a:t>Vliv změn VTP/ORV od 1. 1. 2024 na</a:t>
            </a:r>
            <a:r>
              <a:rPr lang="en-US" sz="3200">
                <a:solidFill>
                  <a:srgbClr val="005091"/>
                </a:solidFill>
                <a:latin typeface="CPP Sans Bold"/>
              </a:rPr>
              <a:t> </a:t>
            </a:r>
            <a:r>
              <a:rPr lang="cs-CZ" sz="3200">
                <a:solidFill>
                  <a:srgbClr val="005091"/>
                </a:solidFill>
                <a:latin typeface="CPP Sans Bold"/>
              </a:rPr>
              <a:t>ukončování PS POV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88400A7-C1D1-CBB0-5932-ABA7A2649A7F}"/>
              </a:ext>
            </a:extLst>
          </p:cNvPr>
          <p:cNvSpPr txBox="1"/>
          <p:nvPr/>
        </p:nvSpPr>
        <p:spPr>
          <a:xfrm>
            <a:off x="884736" y="1495768"/>
            <a:ext cx="10554903" cy="433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s-CZ" sz="1800" b="1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Doporučený postup v případech zániku vozidla/dočasného vyřazení z RSV (vyřazení z provozu):</a:t>
            </a:r>
            <a:r>
              <a:rPr lang="pt-BR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 </a:t>
            </a:r>
            <a:endParaRPr lang="en-US">
              <a:ea typeface="CPP Sans Book" pitchFamily="2" charset="-18"/>
              <a:cs typeface="Calibri"/>
            </a:endParaRPr>
          </a:p>
          <a:p>
            <a:pPr marL="285750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Zjištěno, že RSV v těchto případech odeberou dle stanovených pravidel VTP i původní ORV a</a:t>
            </a:r>
            <a:r>
              <a:rPr lang="en-US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 </a:t>
            </a: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nejsou povinni vydat žadateli jakékoli potvrzení, což ztěžuje následnou žádost o zrušení PS POV</a:t>
            </a:r>
            <a:r>
              <a:rPr lang="en-US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.</a:t>
            </a: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MD deklaruje, že potřebné údaje lze dohledat na </a:t>
            </a: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  <a:hlinkClick r:id="rId4"/>
              </a:rPr>
              <a:t>dataovozidlech.cz/</a:t>
            </a:r>
            <a:r>
              <a:rPr lang="cs-CZ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  <a:hlinkClick r:id="rId4"/>
              </a:rPr>
              <a:t>otevrenaData</a:t>
            </a: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  <a:hlinkClick r:id="rId4"/>
              </a:rPr>
              <a:t>/</a:t>
            </a:r>
            <a:r>
              <a:rPr lang="cs-CZ" err="1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  <a:hlinkClick r:id="rId4"/>
              </a:rPr>
              <a:t>vypisy</a:t>
            </a: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, prozatím však v údajích chybí datum provedení změny v RSV, což pojišťovna při zpracování žádosti o zánik potřebuje znát, proto doporučujeme: </a:t>
            </a:r>
            <a:endParaRPr lang="en-US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žádat RSV po provedení změny o </a:t>
            </a:r>
            <a:r>
              <a:rPr lang="cs-CZ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Výpis z karty vozidla</a:t>
            </a: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, kde je druh změny (zánik nebo dočasné vyřazení)</a:t>
            </a:r>
            <a:r>
              <a:rPr lang="en-US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vyznačen i s uvedením data provedené změny</a:t>
            </a:r>
            <a:r>
              <a:rPr lang="en-US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a pojišťovnu o zánik pojištění žádat s přiloženým Výpisem z karty vozidla</a:t>
            </a:r>
            <a:endParaRPr lang="en-US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marL="742950" lvl="1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endParaRPr lang="en-US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pPr lvl="1">
              <a:lnSpc>
                <a:spcPct val="130000"/>
              </a:lnSpc>
              <a:buClr>
                <a:srgbClr val="E2001A"/>
              </a:buClr>
            </a:pPr>
            <a:endParaRPr lang="cs-CZ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29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7" y="617172"/>
            <a:ext cx="1108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>
                <a:ln>
                  <a:noFill/>
                </a:ln>
                <a:solidFill>
                  <a:srgbClr val="005091"/>
                </a:solidFill>
                <a:effectLst/>
                <a:uLnTx/>
                <a:uFillTx/>
                <a:latin typeface="CPP Sans Bold" panose="00000800000000000000" pitchFamily="50" charset="-18"/>
                <a:ea typeface="+mn-ea"/>
                <a:cs typeface="+mn-cs"/>
              </a:rPr>
              <a:t>Vývoj legislativního procesu v </a:t>
            </a:r>
            <a:r>
              <a:rPr lang="cs-CZ" sz="3200">
                <a:solidFill>
                  <a:srgbClr val="005091"/>
                </a:solidFill>
                <a:latin typeface="CPP Sans Bold" panose="00000800000000000000" pitchFamily="50" charset="-18"/>
              </a:rPr>
              <a:t>EU - MID</a:t>
            </a:r>
            <a:endParaRPr kumimoji="0" lang="cs-CZ" sz="3200" b="0" i="0" u="none" strike="noStrike" kern="1200" cap="none" spc="0" normalizeH="0" baseline="0" noProof="0">
              <a:ln>
                <a:noFill/>
              </a:ln>
              <a:solidFill>
                <a:srgbClr val="005091"/>
              </a:solidFill>
              <a:effectLst/>
              <a:uLnTx/>
              <a:uFillTx/>
              <a:latin typeface="CPP Sans Bold" panose="00000800000000000000" pitchFamily="50" charset="-18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BD3B12D-D39E-BCD1-EBC0-670782A9B239}"/>
              </a:ext>
            </a:extLst>
          </p:cNvPr>
          <p:cNvSpPr txBox="1"/>
          <p:nvPr/>
        </p:nvSpPr>
        <p:spPr>
          <a:xfrm>
            <a:off x="904415" y="1490759"/>
            <a:ext cx="993154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Rozsudky Soudního dvora EU v oblasti MTPL = zdroj změn MID v MTPL EU</a:t>
            </a:r>
          </a:p>
          <a:p>
            <a:pPr lvl="0"/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 </a:t>
            </a:r>
          </a:p>
          <a:p>
            <a:pPr lvl="0"/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Např: „provoz vozidla vs činnost pracovního stroje“</a:t>
            </a:r>
          </a:p>
          <a:p>
            <a:pPr lvl="0"/>
            <a:endParaRPr lang="cs-CZ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Rozsudek ze dne 4.9.2014 ve věci C-162/13 Vnuk</a:t>
            </a:r>
          </a:p>
          <a:p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    - za „provoz vozidel“ se považuje i pohyb traktoru na dvoře statku zavážející valník do stodoly</a:t>
            </a:r>
          </a:p>
          <a:p>
            <a:endParaRPr lang="cs-CZ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Rozsudek ze dne 28.11.2017 ve věci C-514/16 </a:t>
            </a:r>
            <a:r>
              <a:rPr lang="cs-CZ" err="1">
                <a:solidFill>
                  <a:srgbClr val="005091"/>
                </a:solidFill>
                <a:latin typeface="CPP Sans Book" panose="00000500000000000000" pitchFamily="50" charset="-18"/>
              </a:rPr>
              <a:t>Rodrigues</a:t>
            </a: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De </a:t>
            </a:r>
            <a:r>
              <a:rPr lang="cs-CZ" err="1">
                <a:solidFill>
                  <a:srgbClr val="005091"/>
                </a:solidFill>
                <a:latin typeface="CPP Sans Book" panose="00000500000000000000" pitchFamily="50" charset="-18"/>
              </a:rPr>
              <a:t>Andrade</a:t>
            </a: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</a:t>
            </a:r>
          </a:p>
          <a:p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     - „provoz vozidel“ se nevztahuje na nehodu traktoru, jehož hlavní funkcí v okamžiku nehody        </a:t>
            </a:r>
          </a:p>
          <a:p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         bylo jeho užití jako „stroje“ nezbytného k pohonu čerpadla herbicidního postřikovače</a:t>
            </a:r>
          </a:p>
          <a:p>
            <a:endParaRPr lang="cs-CZ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Rozsudek  ze dne 20.6.2019 ve věci C-100/18 ve věci </a:t>
            </a:r>
            <a:r>
              <a:rPr lang="cs-CZ" err="1">
                <a:solidFill>
                  <a:srgbClr val="005091"/>
                </a:solidFill>
                <a:latin typeface="CPP Sans Book" panose="00000500000000000000" pitchFamily="50" charset="-18"/>
              </a:rPr>
              <a:t>Línea</a:t>
            </a: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</a:t>
            </a:r>
            <a:r>
              <a:rPr lang="cs-CZ" err="1">
                <a:solidFill>
                  <a:srgbClr val="005091"/>
                </a:solidFill>
                <a:latin typeface="CPP Sans Book" panose="00000500000000000000" pitchFamily="50" charset="-18"/>
              </a:rPr>
              <a:t>Directa</a:t>
            </a: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proti </a:t>
            </a:r>
            <a:r>
              <a:rPr lang="cs-CZ" err="1">
                <a:solidFill>
                  <a:srgbClr val="005091"/>
                </a:solidFill>
                <a:latin typeface="CPP Sans Book" panose="00000500000000000000" pitchFamily="50" charset="-18"/>
              </a:rPr>
              <a:t>Segurcaixa</a:t>
            </a:r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, </a:t>
            </a:r>
            <a:r>
              <a:rPr lang="es-ES">
                <a:solidFill>
                  <a:srgbClr val="005091"/>
                </a:solidFill>
                <a:latin typeface="CPP Sans Book" panose="00000500000000000000" pitchFamily="50" charset="-18"/>
              </a:rPr>
              <a:t>Sociedad Anónima de Seguros </a:t>
            </a:r>
            <a:endParaRPr lang="cs-CZ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     - za „provoz vozidla“ se považuje i požár vozidla v podzemní garáži, ačkoli tam bylo </a:t>
            </a:r>
          </a:p>
          <a:p>
            <a:r>
              <a:rPr lang="cs-CZ">
                <a:solidFill>
                  <a:srgbClr val="005091"/>
                </a:solidFill>
                <a:latin typeface="CPP Sans Book" panose="00000500000000000000" pitchFamily="50" charset="-18"/>
              </a:rPr>
              <a:t>        zaparkováno více než 24 hodin před vznikem požáru   								                                                                  </a:t>
            </a:r>
            <a:r>
              <a:rPr lang="cs-CZ" sz="1490">
                <a:solidFill>
                  <a:srgbClr val="005091"/>
                </a:solidFill>
                <a:latin typeface="CPP Sans Book" panose="00000500000000000000" pitchFamily="50" charset="-18"/>
              </a:rPr>
              <a:t>Zdroj: Důvodová zpráva k ZPOV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6159C1-7E6C-B945-454B-97610FD11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123566" y="5758249"/>
            <a:ext cx="12191999" cy="12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40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7" y="617172"/>
            <a:ext cx="1108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>
                <a:solidFill>
                  <a:srgbClr val="005091"/>
                </a:solidFill>
                <a:latin typeface="CPP Sans Bold" panose="00000800000000000000" pitchFamily="50" charset="-18"/>
              </a:rPr>
              <a:t>Vývoj legislativního procesu v ČR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501809" y="1267935"/>
            <a:ext cx="10221832" cy="53322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>
              <a:lnSpc>
                <a:spcPct val="130000"/>
              </a:lnSpc>
              <a:buClr>
                <a:srgbClr val="E2001A"/>
              </a:buClr>
            </a:pPr>
            <a:endParaRPr lang="cs-CZ" sz="600" dirty="0">
              <a:solidFill>
                <a:srgbClr val="005091"/>
              </a:solidFill>
              <a:latin typeface="CPP Sans Bold" pitchFamily="2" charset="-18"/>
              <a:ea typeface="CPP Sans Bold" pitchFamily="2" charset="-18"/>
            </a:endParaRPr>
          </a:p>
          <a:p>
            <a:pPr marL="0" lvl="1" indent="360363">
              <a:lnSpc>
                <a:spcPct val="130000"/>
              </a:lnSpc>
              <a:buClr>
                <a:srgbClr val="E2001A"/>
              </a:buClr>
            </a:pP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Nový ZPOV č. 30/2024 Sb. vyšel ve Sbírce zákonů 13.2.2024, účinnost k 1. 4. 2024.</a:t>
            </a:r>
          </a:p>
          <a:p>
            <a:pPr marL="0" lvl="1">
              <a:lnSpc>
                <a:spcPct val="130000"/>
              </a:lnSpc>
              <a:buClr>
                <a:srgbClr val="E2001A"/>
              </a:buClr>
            </a:pPr>
            <a:endParaRPr lang="cs-CZ" sz="600" dirty="0">
              <a:solidFill>
                <a:srgbClr val="005091"/>
              </a:solidFill>
              <a:latin typeface="CPP Sans Book" panose="00000500000000000000" pitchFamily="50" charset="-18"/>
            </a:endParaRPr>
          </a:p>
          <a:p>
            <a:pPr marL="0" lvl="1" indent="360363">
              <a:lnSpc>
                <a:spcPct val="130000"/>
              </a:lnSpc>
              <a:buClr>
                <a:srgbClr val="E2001A"/>
              </a:buClr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S výjimkou ustanovení: </a:t>
            </a:r>
          </a:p>
          <a:p>
            <a:pPr marL="742950" lvl="2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§ 16 odst. 3 (obecné zásady B/M zveřejněné na </a:t>
            </a:r>
            <a:r>
              <a:rPr lang="cs-CZ" dirty="0" err="1">
                <a:solidFill>
                  <a:srgbClr val="005091"/>
                </a:solidFill>
                <a:latin typeface="CPP Sans Book" panose="00000500000000000000" pitchFamily="50" charset="-18"/>
              </a:rPr>
              <a:t>WEBu</a:t>
            </a: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 pojistitele) od </a:t>
            </a:r>
            <a:r>
              <a:rPr lang="cs-CZ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23. 4. 2024</a:t>
            </a:r>
          </a:p>
          <a:p>
            <a:pPr marL="742950" lvl="2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dirty="0">
                <a:solidFill>
                  <a:srgbClr val="005091"/>
                </a:solidFill>
                <a:latin typeface="CPP Sans Book"/>
              </a:rPr>
              <a:t>§ 38 odst. 1 a § 40 odst. 2 a 44 odst. 1 </a:t>
            </a: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- </a:t>
            </a:r>
            <a:r>
              <a:rPr lang="cs-CZ" dirty="0">
                <a:solidFill>
                  <a:srgbClr val="005091"/>
                </a:solidFill>
                <a:latin typeface="CPP Sans Book"/>
              </a:rPr>
              <a:t>informace o vzniku, změně, přerušení a zániku pojištění zasílané v reálném čase a kontrola pojištění dle dB ČKP od </a:t>
            </a: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1. 10. 2024</a:t>
            </a:r>
          </a:p>
          <a:p>
            <a:pPr marL="742950" lvl="2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endParaRPr lang="cs-CZ" dirty="0">
              <a:solidFill>
                <a:srgbClr val="005091"/>
              </a:solidFill>
              <a:latin typeface="CPP Sans Bold"/>
              <a:ea typeface="CPP Sans Bold" pitchFamily="2" charset="-18"/>
            </a:endParaRPr>
          </a:p>
          <a:p>
            <a:pPr marL="742950" lvl="2" indent="-28575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 </a:t>
            </a: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  <a:ea typeface="CPP Sans Bold" pitchFamily="2" charset="-18"/>
              </a:rPr>
              <a:t> 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ld"/>
                <a:ea typeface="CPP Sans Bold" pitchFamily="2" charset="-18"/>
              </a:rPr>
              <a:t>Doprovodná vyhláška MF k ZPOV č. 69/2024 Sb. vyšla 21.3. 2024, </a:t>
            </a: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účinnost 1. 4. 2024</a:t>
            </a:r>
            <a:r>
              <a:rPr lang="cs-CZ" dirty="0">
                <a:solidFill>
                  <a:srgbClr val="005091"/>
                </a:solidFill>
                <a:latin typeface="CPP Sans Book"/>
              </a:rPr>
              <a:t>- 	obsahuje rozsah údajů o dopravní nehodě, pojištění odpovědnosti, škodných a pojistných 	událostech, denní sazby příspěvku…. </a:t>
            </a:r>
          </a:p>
          <a:p>
            <a:pPr marL="457200" lvl="2">
              <a:lnSpc>
                <a:spcPct val="130000"/>
              </a:lnSpc>
              <a:buClr>
                <a:srgbClr val="E2001A"/>
              </a:buClr>
            </a:pPr>
            <a:endParaRPr lang="cs-CZ" dirty="0">
              <a:solidFill>
                <a:srgbClr val="005091"/>
              </a:solidFill>
              <a:latin typeface="CPP Sans Bold"/>
              <a:ea typeface="CPP Sans Bold" pitchFamily="2" charset="-18"/>
            </a:endParaRPr>
          </a:p>
          <a:p>
            <a:pPr marL="895350" lvl="3" indent="-452438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pt-BR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Prováděcí nařízení Komise (EU) 2024/1855</a:t>
            </a: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 - vzor potvrzení o škodném průběhu předchozích pojištění, </a:t>
            </a:r>
            <a:r>
              <a:rPr lang="nl-NL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ze dne 3. července 2024</a:t>
            </a: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, účinnost 24. července 2025</a:t>
            </a:r>
            <a:endParaRPr lang="cs-CZ" b="0" i="0" dirty="0">
              <a:solidFill>
                <a:srgbClr val="005091"/>
              </a:solidFill>
              <a:effectLst/>
              <a:latin typeface="CPP Sans Bold"/>
              <a:ea typeface="CPP Sans Bold" pitchFamily="2" charset="-18"/>
            </a:endParaRPr>
          </a:p>
          <a:p>
            <a:pPr marL="0" lvl="2">
              <a:lnSpc>
                <a:spcPct val="130000"/>
              </a:lnSpc>
              <a:buClr>
                <a:srgbClr val="E2001A"/>
              </a:buClr>
            </a:pP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                   </a:t>
            </a:r>
            <a:endParaRPr lang="cs-CZ" dirty="0">
              <a:solidFill>
                <a:srgbClr val="005091"/>
              </a:solidFill>
              <a:latin typeface="CPP Sans Book"/>
            </a:endParaRPr>
          </a:p>
          <a:p>
            <a:pPr marL="0" lvl="2">
              <a:lnSpc>
                <a:spcPct val="130000"/>
              </a:lnSpc>
              <a:buClr>
                <a:srgbClr val="E2001A"/>
              </a:buClr>
              <a:tabLst>
                <a:tab pos="536575" algn="l"/>
              </a:tabLst>
            </a:pPr>
            <a:r>
              <a:rPr lang="cs-CZ" dirty="0">
                <a:solidFill>
                  <a:srgbClr val="005091"/>
                </a:solidFill>
                <a:latin typeface="CPP Sans Bold"/>
                <a:ea typeface="CPP Sans Bold" pitchFamily="2" charset="-18"/>
              </a:rPr>
              <a:t>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6159C1-7E6C-B945-454B-97610FD11C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1" y="5638801"/>
            <a:ext cx="12191999" cy="121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70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8" y="110836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0027" y="617172"/>
            <a:ext cx="11084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 panose="00000800000000000000" pitchFamily="50" charset="-18"/>
              </a:rPr>
              <a:t>Nová definice provozu vozidla</a:t>
            </a:r>
            <a:endParaRPr lang="cs-CZ" sz="2800" dirty="0">
              <a:solidFill>
                <a:srgbClr val="005091"/>
              </a:solidFill>
              <a:latin typeface="CPP Sans Bold" panose="00000800000000000000" pitchFamily="50" charset="-18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60028" y="1495536"/>
            <a:ext cx="1005425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E2001A"/>
              </a:buClr>
            </a:pPr>
            <a:r>
              <a:rPr lang="cs-CZ" sz="2000" dirty="0">
                <a:solidFill>
                  <a:srgbClr val="005091"/>
                </a:solidFill>
                <a:latin typeface="CPP Sans Book" panose="00000500000000000000" pitchFamily="50" charset="-18"/>
              </a:rPr>
              <a:t>§2/odst.4</a:t>
            </a: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Tx/>
              <a:buChar char="→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POV se nevztahuje na případy, kdy bylo vozidlo užito k jiným účelům než jako dopravní prostředek  (např. výkon pracovního stroje nebo jako zdroj energie)</a:t>
            </a:r>
          </a:p>
          <a:p>
            <a:pPr>
              <a:lnSpc>
                <a:spcPct val="150000"/>
              </a:lnSpc>
              <a:buClr>
                <a:srgbClr val="E2001A"/>
              </a:buClr>
            </a:pPr>
            <a:endParaRPr lang="cs-CZ" b="0" i="0" dirty="0">
              <a:solidFill>
                <a:srgbClr val="005091"/>
              </a:solidFill>
              <a:effectLst/>
              <a:latin typeface="CPP Sans Book" panose="00000500000000000000" pitchFamily="50" charset="-18"/>
            </a:endParaRP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Tx/>
              <a:buChar char="→"/>
            </a:pPr>
            <a:r>
              <a:rPr lang="cs-CZ" dirty="0">
                <a:solidFill>
                  <a:srgbClr val="005091"/>
                </a:solidFill>
                <a:latin typeface="CPP Sans Book" panose="00000500000000000000" pitchFamily="50" charset="-18"/>
              </a:rPr>
              <a:t>P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rovozem se rozumí „jakékoli použití vozidla jako dopravního prostředku bez ohledu na </a:t>
            </a:r>
            <a:r>
              <a:rPr lang="cs-CZ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vlastnosti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vozidla a bez ohledu na </a:t>
            </a:r>
            <a:r>
              <a:rPr lang="cs-CZ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terén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 nebo na to, zda vozidlo </a:t>
            </a:r>
            <a:r>
              <a:rPr lang="cs-CZ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stojí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nebo </a:t>
            </a:r>
            <a:r>
              <a:rPr lang="cs-CZ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je v pohybu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“ </a:t>
            </a:r>
          </a:p>
          <a:p>
            <a:pPr>
              <a:lnSpc>
                <a:spcPct val="150000"/>
              </a:lnSpc>
              <a:buClr>
                <a:srgbClr val="E2001A"/>
              </a:buClr>
            </a:pPr>
            <a:endParaRPr lang="cs-CZ" b="0" i="0" dirty="0">
              <a:solidFill>
                <a:srgbClr val="005091"/>
              </a:solidFill>
              <a:effectLst/>
              <a:latin typeface="CPP Sans Book" panose="00000500000000000000" pitchFamily="50" charset="-18"/>
            </a:endParaRPr>
          </a:p>
          <a:p>
            <a:pPr marL="342900" indent="-342900">
              <a:lnSpc>
                <a:spcPct val="150000"/>
              </a:lnSpc>
              <a:buClr>
                <a:srgbClr val="E2001A"/>
              </a:buClr>
              <a:buFontTx/>
              <a:buChar char="→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anose="00000500000000000000" pitchFamily="50" charset="-18"/>
              </a:rPr>
              <a:t>Není-li zřejmé, v jaké funkci bylo vozidlo použito, má se za to, že bylo použito jako dopravní prostředek.</a:t>
            </a:r>
          </a:p>
          <a:p>
            <a:pPr marL="742950" lvl="1" indent="-285750">
              <a:lnSpc>
                <a:spcPct val="150000"/>
              </a:lnSpc>
              <a:buClr>
                <a:srgbClr val="E2001A"/>
              </a:buClr>
              <a:buFont typeface="CPP Sans Book" pitchFamily="2" charset="-18"/>
              <a:buChar char="→"/>
            </a:pPr>
            <a:endParaRPr lang="cs-CZ" sz="2000" b="0" i="0" dirty="0">
              <a:solidFill>
                <a:srgbClr val="005091"/>
              </a:solidFill>
              <a:effectLst/>
              <a:latin typeface="CPP Sans Book" panose="00000500000000000000" pitchFamily="50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D12EFA1-3FD2-3161-51D3-57F50AA91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494638"/>
            <a:ext cx="12191999" cy="136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16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02877" y="217122"/>
            <a:ext cx="1039790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Zvýšení minimálních limitů pojistného plnění  </a:t>
            </a:r>
            <a:endParaRPr lang="en-US" sz="3200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802877" y="1001208"/>
            <a:ext cx="10471946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endParaRPr lang="cs-CZ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14 Minimální limit pro újmy na zdraví nebo vzniklé usmrcením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b="0" i="0" dirty="0">
              <a:solidFill>
                <a:srgbClr val="005091"/>
              </a:solidFill>
              <a:effectLst/>
              <a:latin typeface="CPP Sans Bold" pitchFamily="2" charset="-18"/>
              <a:ea typeface="CPP Sans Bold" pitchFamily="2" charset="-18"/>
            </a:endParaRP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Nejméně 50 000 000 Kč na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každého </a:t>
            </a:r>
            <a:r>
              <a:rPr lang="cs-CZ" b="0" i="0" dirty="0">
                <a:solidFill>
                  <a:srgbClr val="FF0000"/>
                </a:solidFill>
                <a:effectLst/>
                <a:latin typeface="CPP Sans Bold" pitchFamily="2" charset="-18"/>
                <a:ea typeface="CPP Sans Bold" pitchFamily="2" charset="-18"/>
              </a:rPr>
              <a:t>poškozeného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vč. nákladů na zdravotní služby, regresních náhrad nemocenského pojištění vč. </a:t>
            </a:r>
            <a:r>
              <a:rPr lang="cs-CZ" b="0" i="0" dirty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příp. dávek systému sociálního zabezpečení z jiného členského státu (invalidita…) + náklady zásahu HZS a SDH 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b="0" i="0" dirty="0">
              <a:solidFill>
                <a:srgbClr val="FF0000"/>
              </a:solidFill>
              <a:effectLst/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15 Minimální limit při škodě na majetku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 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Nejméně 50 000 000 Kč bez ohledu na počet poškozených vč. nákladů zásahu HZS a SDH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CPP Sans Book" pitchFamily="2" charset="-18"/>
              <a:buChar char="→"/>
            </a:pPr>
            <a:r>
              <a:rPr lang="cs-CZ" dirty="0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Převyšuje-li celková výše nároků všech poškozených uvedený limit, snižuje se každému v poměru tohoto limitu k celkové výši práv uplatněných všemi poškozenými 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dirty="0">
              <a:solidFill>
                <a:srgbClr val="005091"/>
              </a:solidFill>
              <a:latin typeface="CPP Sans Book" pitchFamily="2" charset="-18"/>
              <a:ea typeface="CPP Sans Book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CDD85D8-9FC6-1F94-B18B-F0A3602FD8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" y="5775960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2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" y="-6899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869455" y="322727"/>
            <a:ext cx="1079935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rgbClr val="005091"/>
                </a:solidFill>
                <a:latin typeface="CPP Sans Bold"/>
              </a:rPr>
              <a:t>Rozsah pojištění odpovědnosti – práva pojištěného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942975" y="1010245"/>
            <a:ext cx="10058399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b="0" i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§ 17 Pojistitel nahradí za pojištěného poškozenému: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Újmu vzniklou ublížením na zdraví nebo usmrcením 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P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oškození, zničení, ztráta nebo odcizení věci + náklady péče o zdraví zraněného zvířete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U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šlý zisk    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>
                <a:solidFill>
                  <a:srgbClr val="005091"/>
                </a:solidFill>
                <a:latin typeface="CPP Sans Book" pitchFamily="2" charset="-18"/>
                <a:ea typeface="CPP Sans Book" pitchFamily="2" charset="-18"/>
              </a:rPr>
              <a:t>N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áklady spojené s právním zastoupením a dále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b="0" i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Nově neplatí některé výluky: škoda vzniklá manželu nebo osobám ve společné domácnosti +  újma způsobená řidiči (v některých případech)</a:t>
            </a:r>
            <a:endParaRPr lang="cs-CZ" b="0" i="0">
              <a:solidFill>
                <a:srgbClr val="005091"/>
              </a:solidFill>
              <a:effectLst/>
              <a:latin typeface="CPP Sans Bold"/>
              <a:ea typeface="CPP Sans Bold" pitchFamily="2" charset="-18"/>
            </a:endParaRPr>
          </a:p>
          <a:p>
            <a:pPr>
              <a:lnSpc>
                <a:spcPct val="130000"/>
              </a:lnSpc>
            </a:pPr>
            <a:r>
              <a:rPr lang="cs-CZ" b="0" i="0">
                <a:solidFill>
                  <a:srgbClr val="005091"/>
                </a:solidFill>
                <a:effectLst/>
                <a:latin typeface="CPP Sans Bold"/>
                <a:ea typeface="CPP Sans Bold" pitchFamily="2" charset="-18"/>
              </a:rPr>
              <a:t>§ 18 Pojistitel nahradí za pojištěného:</a:t>
            </a:r>
            <a:endParaRPr lang="cs-CZ">
              <a:latin typeface="CPP Sans Bold"/>
            </a:endParaRP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Náklady vynaložené zdravotní pojišťovnou z veřejného zdravotního pojištění 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Regresní náhradu podle zákona upravujícího nemocenské pojištění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Náklad HZS nebo SDH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b="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Regresní náhradu – dávky (např. invalidní důchod) ze systému sociálního zabezpečení instituci z jiného členského státu</a:t>
            </a:r>
            <a:r>
              <a:rPr lang="cs-CZ" b="0" i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  <a:r>
              <a:rPr lang="cs-CZ" b="0" i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(nové)</a:t>
            </a:r>
          </a:p>
          <a:p>
            <a:pPr marL="457200" indent="-457200">
              <a:lnSpc>
                <a:spcPct val="130000"/>
              </a:lnSpc>
              <a:buClr>
                <a:srgbClr val="E2001A"/>
              </a:buClr>
              <a:buFont typeface="+mj-lt"/>
              <a:buAutoNum type="alphaLcParenR"/>
            </a:pPr>
            <a:r>
              <a:rPr lang="cs-CZ" b="0" i="0">
                <a:solidFill>
                  <a:srgbClr val="FF0000"/>
                </a:solidFill>
                <a:effectLst/>
                <a:latin typeface="CPP Sans Book" pitchFamily="2" charset="-18"/>
                <a:ea typeface="CPP Sans Book" pitchFamily="2" charset="-18"/>
              </a:rPr>
              <a:t>Zachraňovací náklady dle občanského zákoníku </a:t>
            </a:r>
            <a:r>
              <a:rPr lang="cs-CZ" b="0" i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(nové)</a:t>
            </a:r>
            <a:endParaRPr lang="cs-CZ">
              <a:solidFill>
                <a:srgbClr val="E2001A"/>
              </a:solidFill>
              <a:latin typeface="CPP Sans Book" pitchFamily="2" charset="-18"/>
              <a:ea typeface="CPP Sans Book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b="0" i="0">
                <a:solidFill>
                  <a:srgbClr val="E2001A"/>
                </a:solidFill>
                <a:effectLst/>
                <a:latin typeface="CPP Sans Book" pitchFamily="2" charset="-18"/>
                <a:ea typeface="CPP Sans Book" pitchFamily="2" charset="-18"/>
              </a:rPr>
              <a:t> </a:t>
            </a: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sz="2000" b="0" i="0">
              <a:solidFill>
                <a:srgbClr val="005091"/>
              </a:solidFill>
              <a:effectLst/>
              <a:latin typeface="CPP Sans Book" pitchFamily="2" charset="-18"/>
              <a:ea typeface="CPP Sans Book" pitchFamily="2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458EB78-F39D-DC0A-0EA0-C62FE42B00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-114300" y="5899785"/>
            <a:ext cx="12191999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8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BBC4EB-EC55-4029-98AE-5EFAFCC3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A99D0E2-F748-4FDA-AF9C-A1552C867D40}"/>
              </a:ext>
            </a:extLst>
          </p:cNvPr>
          <p:cNvSpPr txBox="1"/>
          <p:nvPr/>
        </p:nvSpPr>
        <p:spPr>
          <a:xfrm>
            <a:off x="616418" y="497388"/>
            <a:ext cx="11084323" cy="658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3200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Výjimky z povinnosti pojištění 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0F883DD-6FA0-4ECF-5921-775952A99960}"/>
              </a:ext>
            </a:extLst>
          </p:cNvPr>
          <p:cNvSpPr txBox="1"/>
          <p:nvPr/>
        </p:nvSpPr>
        <p:spPr>
          <a:xfrm>
            <a:off x="683491" y="1093398"/>
            <a:ext cx="10611537" cy="4462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  <a:buClr>
                <a:srgbClr val="E2001A"/>
              </a:buClr>
            </a:pPr>
            <a:r>
              <a:rPr lang="cs-CZ" sz="2000" dirty="0">
                <a:solidFill>
                  <a:srgbClr val="005091"/>
                </a:solidFill>
                <a:latin typeface="CPP Sans Bold" pitchFamily="2" charset="-18"/>
                <a:ea typeface="CPP Sans Bold" pitchFamily="2" charset="-18"/>
              </a:rPr>
              <a:t>§ 7 Výjimky z povinnosti pojištění - pojištění nepodléhají vozidla:</a:t>
            </a:r>
            <a:endParaRPr lang="cs-CZ" sz="2000" b="0" i="0" dirty="0">
              <a:solidFill>
                <a:srgbClr val="005091"/>
              </a:solidFill>
              <a:effectLst/>
              <a:latin typeface="CPP Sans Book" panose="00000500000000000000" pitchFamily="50" charset="-1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C20FA29-9913-5629-8E6C-E8BB5DC27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946"/>
          <a:stretch/>
        </p:blipFill>
        <p:spPr>
          <a:xfrm>
            <a:off x="197708" y="5804792"/>
            <a:ext cx="12191999" cy="108204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4569FCD-5898-577E-EA6B-A4B5CC25D340}"/>
              </a:ext>
            </a:extLst>
          </p:cNvPr>
          <p:cNvSpPr txBox="1"/>
          <p:nvPr/>
        </p:nvSpPr>
        <p:spPr>
          <a:xfrm>
            <a:off x="619176" y="1832137"/>
            <a:ext cx="10655983" cy="5466689"/>
          </a:xfrm>
          <a:prstGeom prst="rect">
            <a:avLst/>
          </a:prstGeom>
          <a:noFill/>
        </p:spPr>
        <p:txBody>
          <a:bodyPr wrap="square" lIns="91440" tIns="45720" rIns="91440" bIns="45720" numCol="2" spcCol="360000" rtlCol="0" anchor="t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Složek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IZS, Státních hmotných rezerv, ozbrojených složek, SDH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…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Neregistrovaná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ok" pitchFamily="2" charset="-18"/>
                <a:ea typeface="CPP Sans Book" pitchFamily="2" charset="-18"/>
              </a:rPr>
              <a:t>, provozovaná </a:t>
            </a:r>
            <a:r>
              <a:rPr lang="cs-CZ" b="0" i="0" dirty="0">
                <a:solidFill>
                  <a:srgbClr val="005091"/>
                </a:solidFill>
                <a:effectLst/>
                <a:latin typeface="CPP Sans Bold" pitchFamily="2" charset="-18"/>
                <a:ea typeface="CPP Sans Bold" pitchFamily="2" charset="-18"/>
              </a:rPr>
              <a:t>v uzavřených prostorech nebo objektech (nebo jinak nepřístupných veřejnosti)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PP Sans Book" pitchFamily="2" charset="-18"/>
                <a:ea typeface="CPP Sans Book" pitchFamily="2" charset="-18"/>
              </a:rPr>
              <a:t>V</a:t>
            </a:r>
            <a:r>
              <a:rPr lang="cs-CZ" b="0" i="0" dirty="0">
                <a:solidFill>
                  <a:schemeClr val="accent2">
                    <a:lumMod val="75000"/>
                  </a:schemeClr>
                </a:solidFill>
                <a:effectLst/>
                <a:latin typeface="CPP Sans Book" pitchFamily="2" charset="-18"/>
                <a:ea typeface="CPP Sans Book" pitchFamily="2" charset="-18"/>
              </a:rPr>
              <a:t>yřazená z provozu (v registru) a umístěná mimo veřejně dostupné místo a jsou-li provedena opatření zabraňující jejich provozu…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PP Sans Book" pitchFamily="2" charset="-18"/>
                <a:ea typeface="CPP Sans Book" pitchFamily="2" charset="-18"/>
              </a:rPr>
              <a:t>O</a:t>
            </a:r>
            <a:r>
              <a:rPr lang="cs-CZ" b="0" i="0" dirty="0">
                <a:solidFill>
                  <a:schemeClr val="accent2">
                    <a:lumMod val="75000"/>
                  </a:schemeClr>
                </a:solidFill>
                <a:effectLst/>
                <a:latin typeface="CPP Sans Book" pitchFamily="2" charset="-18"/>
                <a:ea typeface="CPP Sans Book" pitchFamily="2" charset="-18"/>
              </a:rPr>
              <a:t>dcizená, po dobu, kdy vlastník nemůže s vozidlem nakládat </a:t>
            </a:r>
            <a:endParaRPr lang="cs-CZ" dirty="0">
              <a:solidFill>
                <a:schemeClr val="accent2">
                  <a:lumMod val="75000"/>
                </a:schemeClr>
              </a:solidFill>
              <a:latin typeface="CPP Sans Book"/>
              <a:ea typeface="CPP Sans Book" pitchFamily="2" charset="-18"/>
            </a:endParaRP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PP Sans Book"/>
                <a:ea typeface="CPP Sans Book" pitchFamily="2" charset="-18"/>
              </a:rPr>
              <a:t>Registrovaná, ale zapsána jako vyvezená do jiného čl. státu nebo zaniklá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endParaRPr lang="cs-CZ" dirty="0">
              <a:solidFill>
                <a:schemeClr val="accent2">
                  <a:lumMod val="75000"/>
                </a:schemeClr>
              </a:solidFill>
              <a:latin typeface="CPP Sans Book"/>
              <a:ea typeface="CPP Sans Book" pitchFamily="2" charset="-18"/>
            </a:endParaRP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endParaRPr lang="cs-CZ" dirty="0">
              <a:solidFill>
                <a:schemeClr val="accent2">
                  <a:lumMod val="75000"/>
                </a:schemeClr>
              </a:solidFill>
              <a:latin typeface="CPP Sans Book"/>
              <a:ea typeface="CPP Sans Book" pitchFamily="2" charset="-18"/>
            </a:endParaRPr>
          </a:p>
          <a:p>
            <a:pPr>
              <a:lnSpc>
                <a:spcPct val="130000"/>
              </a:lnSpc>
              <a:buClr>
                <a:srgbClr val="E2001A"/>
              </a:buClr>
            </a:pPr>
            <a:endParaRPr lang="cs-CZ" dirty="0">
              <a:solidFill>
                <a:schemeClr val="accent2">
                  <a:lumMod val="75000"/>
                </a:schemeClr>
              </a:solidFill>
              <a:latin typeface="CPP Sans Book"/>
              <a:ea typeface="CPP Sans Book" pitchFamily="2" charset="-18"/>
            </a:endParaRP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PP Sans Book"/>
                <a:ea typeface="CPP Sans Book" pitchFamily="2" charset="-18"/>
              </a:rPr>
              <a:t>Neregistrovaná, jsou-li umístěna mimo veřejně dostupné místo a jsou-li provedena opatření zabraňující jejich provozu</a:t>
            </a:r>
          </a:p>
          <a:p>
            <a:pPr marL="342900" indent="-342900">
              <a:lnSpc>
                <a:spcPct val="130000"/>
              </a:lnSpc>
              <a:buClr>
                <a:srgbClr val="E2001A"/>
              </a:buClr>
              <a:buFont typeface="CPP Sans Bold" pitchFamily="2" charset="-18"/>
              <a:buChar char="→"/>
            </a:pPr>
            <a:r>
              <a:rPr lang="cs-CZ" dirty="0">
                <a:solidFill>
                  <a:schemeClr val="accent2">
                    <a:lumMod val="75000"/>
                  </a:schemeClr>
                </a:solidFill>
                <a:latin typeface="CPP Sans Book"/>
                <a:ea typeface="CPP Sans Book" pitchFamily="2" charset="-18"/>
              </a:rPr>
              <a:t>V rámci organizovaného motorsportu (bez pravidel silničního provozu). </a:t>
            </a:r>
          </a:p>
          <a:p>
            <a:pPr marL="342900" indent="-342900">
              <a:lnSpc>
                <a:spcPct val="130000"/>
              </a:lnSpc>
              <a:buClr>
                <a:srgbClr val="005091"/>
              </a:buClr>
              <a:buFont typeface="CPP Sans Bold" pitchFamily="2" charset="-18"/>
              <a:buChar char="ℹ"/>
            </a:pPr>
            <a:r>
              <a:rPr lang="cs-CZ" dirty="0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Újmy z provozu vozidla se u předchozích 5 odrážek hradí z Garančního fondu ČKP </a:t>
            </a:r>
            <a:endParaRPr lang="en-US" dirty="0">
              <a:solidFill>
                <a:srgbClr val="005091"/>
              </a:solidFill>
              <a:latin typeface="CPP Sans Book"/>
              <a:ea typeface="CPP Sans Book" pitchFamily="2" charset="-18"/>
            </a:endParaRPr>
          </a:p>
          <a:p>
            <a:pPr marL="342900" indent="-342900">
              <a:lnSpc>
                <a:spcPct val="130000"/>
              </a:lnSpc>
              <a:buClr>
                <a:srgbClr val="005091"/>
              </a:buClr>
              <a:buFont typeface="CPP Sans Bold" pitchFamily="2" charset="-18"/>
              <a:buChar char="ℹ"/>
            </a:pPr>
            <a:r>
              <a:rPr lang="en-US" dirty="0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V</a:t>
            </a:r>
            <a:r>
              <a:rPr lang="cs-CZ" dirty="0" err="1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ýjimku</a:t>
            </a:r>
            <a:r>
              <a:rPr lang="cs-CZ" dirty="0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 z povinnosti POV má také </a:t>
            </a:r>
            <a:r>
              <a:rPr lang="cs-CZ" dirty="0" err="1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opravce</a:t>
            </a:r>
            <a:r>
              <a:rPr lang="cs-CZ" dirty="0">
                <a:solidFill>
                  <a:srgbClr val="005091"/>
                </a:solidFill>
                <a:latin typeface="CPP Sans Book"/>
                <a:ea typeface="CPP Sans Book" pitchFamily="2" charset="-18"/>
              </a:rPr>
              <a:t>, který převzal vozidlo do opravy</a:t>
            </a:r>
          </a:p>
        </p:txBody>
      </p:sp>
    </p:spTree>
    <p:extLst>
      <p:ext uri="{BB962C8B-B14F-4D97-AF65-F5344CB8AC3E}">
        <p14:creationId xmlns:p14="http://schemas.microsoft.com/office/powerpoint/2010/main" val="18103253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3880</Words>
  <Application>Microsoft Office PowerPoint</Application>
  <PresentationFormat>Širokoúhlá obrazovka</PresentationFormat>
  <Paragraphs>312</Paragraphs>
  <Slides>34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CPP Sans Bold</vt:lpstr>
      <vt:lpstr>CPP Sans Book</vt:lpstr>
      <vt:lpstr>Roboto</vt:lpstr>
      <vt:lpstr>Wingdings</vt:lpstr>
      <vt:lpstr>Motiv Office</vt:lpstr>
      <vt:lpstr>think-cell Slide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Andera</dc:creator>
  <cp:lastModifiedBy>Velíšek Miloš</cp:lastModifiedBy>
  <cp:revision>5</cp:revision>
  <cp:lastPrinted>2024-10-21T12:14:59Z</cp:lastPrinted>
  <dcterms:created xsi:type="dcterms:W3CDTF">2021-03-11T13:13:42Z</dcterms:created>
  <dcterms:modified xsi:type="dcterms:W3CDTF">2024-10-21T12:18:35Z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7087ee-6952-4f47-a56b-529fc8bf57e0_Enabled">
    <vt:lpwstr>true</vt:lpwstr>
  </property>
  <property fmtid="{D5CDD505-2E9C-101B-9397-08002B2CF9AE}" pid="3" name="MSIP_Label_8a7087ee-6952-4f47-a56b-529fc8bf57e0_SetDate">
    <vt:lpwstr>2023-03-21T21:10:43Z</vt:lpwstr>
  </property>
  <property fmtid="{D5CDD505-2E9C-101B-9397-08002B2CF9AE}" pid="4" name="MSIP_Label_8a7087ee-6952-4f47-a56b-529fc8bf57e0_Method">
    <vt:lpwstr>Standard</vt:lpwstr>
  </property>
  <property fmtid="{D5CDD505-2E9C-101B-9397-08002B2CF9AE}" pid="5" name="MSIP_Label_8a7087ee-6952-4f47-a56b-529fc8bf57e0_Name">
    <vt:lpwstr>VIGCZ102S01</vt:lpwstr>
  </property>
  <property fmtid="{D5CDD505-2E9C-101B-9397-08002B2CF9AE}" pid="6" name="MSIP_Label_8a7087ee-6952-4f47-a56b-529fc8bf57e0_SiteId">
    <vt:lpwstr>1cf16eb8-8983-4f6f-9c5f-66decda360c4</vt:lpwstr>
  </property>
  <property fmtid="{D5CDD505-2E9C-101B-9397-08002B2CF9AE}" pid="7" name="MSIP_Label_8a7087ee-6952-4f47-a56b-529fc8bf57e0_ActionId">
    <vt:lpwstr>65943618-902d-4948-b7a6-d5496012c30d</vt:lpwstr>
  </property>
  <property fmtid="{D5CDD505-2E9C-101B-9397-08002B2CF9AE}" pid="8" name="MSIP_Label_8a7087ee-6952-4f47-a56b-529fc8bf57e0_ContentBits">
    <vt:lpwstr>0</vt:lpwstr>
  </property>
</Properties>
</file>